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nstrument Sans"/>
      <p:regular r:id="rId15"/>
    </p:embeddedFont>
    <p:embeddedFont>
      <p:font typeface="Instrument Sans"/>
      <p:regular r:id="rId16"/>
    </p:embeddedFont>
    <p:embeddedFont>
      <p:font typeface="Instrument Sans"/>
      <p:regular r:id="rId17"/>
    </p:embeddedFont>
    <p:embeddedFont>
      <p:font typeface="Instrument Sans"/>
      <p:regular r:id="rId18"/>
    </p:embeddedFont>
    <p:embeddedFont>
      <p:font typeface="Instrument Sans"/>
      <p:regular r:id="rId19"/>
    </p:embeddedFont>
    <p:embeddedFont>
      <p:font typeface="Instrument Sans"/>
      <p:regular r:id="rId20"/>
    </p:embeddedFont>
    <p:embeddedFont>
      <p:font typeface="Instrument Sans"/>
      <p:regular r:id="rId21"/>
    </p:embeddedFont>
    <p:embeddedFont>
      <p:font typeface="Instrument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3-1.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6-5.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A2A2D">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A2A2D">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A2A2D">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A2A2D">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A2A2D">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A2A2D">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A2A2D">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A2A2D">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733193"/>
            <a:ext cx="7556421" cy="1956435"/>
          </a:xfrm>
          <a:prstGeom prst="rect">
            <a:avLst/>
          </a:prstGeom>
          <a:noFill/>
          <a:ln/>
        </p:spPr>
        <p:txBody>
          <a:bodyPr wrap="square" lIns="0" tIns="0" rIns="0" bIns="0" rtlCol="0" anchor="t"/>
          <a:lstStyle/>
          <a:p>
            <a:pPr indent="0" marL="0">
              <a:lnSpc>
                <a:spcPts val="7700"/>
              </a:lnSpc>
              <a:buNone/>
            </a:pPr>
            <a:r>
              <a:rPr lang="en-US" sz="6150" dirty="0">
                <a:solidFill>
                  <a:srgbClr val="CBCCCE"/>
                </a:solidFill>
                <a:latin typeface="Instrument Sans" pitchFamily="34" charset="0"/>
                <a:ea typeface="Instrument Sans" pitchFamily="34" charset="-122"/>
                <a:cs typeface="Instrument Sans" pitchFamily="34" charset="-120"/>
              </a:rPr>
              <a:t>SOS AI for Mental and Disabled Person</a:t>
            </a:r>
            <a:endParaRPr lang="en-US" sz="6150" dirty="0"/>
          </a:p>
        </p:txBody>
      </p:sp>
      <p:sp>
        <p:nvSpPr>
          <p:cNvPr id="4" name="Text 1"/>
          <p:cNvSpPr/>
          <p:nvPr/>
        </p:nvSpPr>
        <p:spPr>
          <a:xfrm>
            <a:off x="6280190" y="4029789"/>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Instrument Sans" pitchFamily="34" charset="0"/>
                <a:ea typeface="Instrument Sans" pitchFamily="34" charset="-122"/>
                <a:cs typeface="Instrument Sans" pitchFamily="34" charset="-120"/>
              </a:rPr>
              <a:t>SOS AI is an innovative project that leverages the power of artificial intelligence to provide empathetic support for individuals struggling with mental health challenges and disabilities. By combining advanced technology with a deep understanding of human needs, SOS AI aims to revolutionize the way we approach mental health and disability support.</a:t>
            </a:r>
            <a:endParaRPr lang="en-US" sz="1750" dirty="0"/>
          </a:p>
        </p:txBody>
      </p:sp>
      <p:sp>
        <p:nvSpPr>
          <p:cNvPr id="5" name="Shape 2"/>
          <p:cNvSpPr/>
          <p:nvPr/>
        </p:nvSpPr>
        <p:spPr>
          <a:xfrm>
            <a:off x="6280190" y="6116360"/>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6123980"/>
            <a:ext cx="347663" cy="347663"/>
          </a:xfrm>
          <a:prstGeom prst="rect">
            <a:avLst/>
          </a:prstGeom>
        </p:spPr>
      </p:pic>
      <p:sp>
        <p:nvSpPr>
          <p:cNvPr id="7" name="Text 3"/>
          <p:cNvSpPr/>
          <p:nvPr/>
        </p:nvSpPr>
        <p:spPr>
          <a:xfrm>
            <a:off x="6756440" y="6099453"/>
            <a:ext cx="2835712" cy="396835"/>
          </a:xfrm>
          <a:prstGeom prst="rect">
            <a:avLst/>
          </a:prstGeom>
          <a:noFill/>
          <a:ln/>
        </p:spPr>
        <p:txBody>
          <a:bodyPr wrap="none" lIns="0" tIns="0" rIns="0" bIns="0" rtlCol="0" anchor="t"/>
          <a:lstStyle/>
          <a:p>
            <a:pPr algn="l" indent="0" marL="0">
              <a:lnSpc>
                <a:spcPts val="3100"/>
              </a:lnSpc>
              <a:buNone/>
            </a:pPr>
            <a:r>
              <a:rPr lang="en-US" sz="2200" b="1" dirty="0">
                <a:solidFill>
                  <a:srgbClr val="CFD0D8"/>
                </a:solidFill>
                <a:latin typeface="Instrument Sans" pitchFamily="34" charset="0"/>
                <a:ea typeface="Instrument Sans" pitchFamily="34" charset="-122"/>
                <a:cs typeface="Instrument Sans" pitchFamily="34" charset="-120"/>
              </a:rPr>
              <a:t>by Divjot Singh Arora</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6996" y="1027390"/>
            <a:ext cx="7690009" cy="1298258"/>
          </a:xfrm>
          <a:prstGeom prst="rect">
            <a:avLst/>
          </a:prstGeom>
          <a:noFill/>
          <a:ln/>
        </p:spPr>
        <p:txBody>
          <a:bodyPr wrap="square" lIns="0" tIns="0" rIns="0" bIns="0" rtlCol="0" anchor="t"/>
          <a:lstStyle/>
          <a:p>
            <a:pPr indent="0" marL="0">
              <a:lnSpc>
                <a:spcPts val="5100"/>
              </a:lnSpc>
              <a:buNone/>
            </a:pPr>
            <a:r>
              <a:rPr lang="en-US" sz="4050" dirty="0">
                <a:solidFill>
                  <a:srgbClr val="CBCCCE"/>
                </a:solidFill>
                <a:latin typeface="Instrument Sans" pitchFamily="34" charset="0"/>
                <a:ea typeface="Instrument Sans" pitchFamily="34" charset="-122"/>
                <a:cs typeface="Instrument Sans" pitchFamily="34" charset="-120"/>
              </a:rPr>
              <a:t>Empathetic AI for Mental Health and Disability Support</a:t>
            </a:r>
            <a:endParaRPr lang="en-US" sz="4050" dirty="0"/>
          </a:p>
        </p:txBody>
      </p:sp>
      <p:sp>
        <p:nvSpPr>
          <p:cNvPr id="4" name="Shape 1"/>
          <p:cNvSpPr/>
          <p:nvPr/>
        </p:nvSpPr>
        <p:spPr>
          <a:xfrm>
            <a:off x="726996" y="2870835"/>
            <a:ext cx="467320" cy="467320"/>
          </a:xfrm>
          <a:prstGeom prst="roundRect">
            <a:avLst>
              <a:gd name="adj" fmla="val 18671"/>
            </a:avLst>
          </a:prstGeom>
          <a:solidFill>
            <a:srgbClr val="3D3D42"/>
          </a:solidFill>
          <a:ln w="7620">
            <a:solidFill>
              <a:srgbClr val="56565B"/>
            </a:solidFill>
            <a:prstDash val="solid"/>
          </a:ln>
        </p:spPr>
      </p:sp>
      <p:sp>
        <p:nvSpPr>
          <p:cNvPr id="5" name="Text 2"/>
          <p:cNvSpPr/>
          <p:nvPr/>
        </p:nvSpPr>
        <p:spPr>
          <a:xfrm>
            <a:off x="900351" y="2948702"/>
            <a:ext cx="120610" cy="311587"/>
          </a:xfrm>
          <a:prstGeom prst="rect">
            <a:avLst/>
          </a:prstGeom>
          <a:noFill/>
          <a:ln/>
        </p:spPr>
        <p:txBody>
          <a:bodyPr wrap="none" lIns="0" tIns="0" rIns="0" bIns="0" rtlCol="0" anchor="t"/>
          <a:lstStyle/>
          <a:p>
            <a:pPr algn="ctr" indent="0" marL="0">
              <a:lnSpc>
                <a:spcPts val="2450"/>
              </a:lnSpc>
              <a:buNone/>
            </a:pPr>
            <a:r>
              <a:rPr lang="en-US" sz="2450" dirty="0">
                <a:solidFill>
                  <a:srgbClr val="CFD0D8"/>
                </a:solidFill>
                <a:latin typeface="Instrument Sans" pitchFamily="34" charset="0"/>
                <a:ea typeface="Instrument Sans" pitchFamily="34" charset="-122"/>
                <a:cs typeface="Instrument Sans" pitchFamily="34" charset="-120"/>
              </a:rPr>
              <a:t>1</a:t>
            </a:r>
            <a:endParaRPr lang="en-US" sz="2450" dirty="0"/>
          </a:p>
        </p:txBody>
      </p:sp>
      <p:sp>
        <p:nvSpPr>
          <p:cNvPr id="6" name="Text 3"/>
          <p:cNvSpPr/>
          <p:nvPr/>
        </p:nvSpPr>
        <p:spPr>
          <a:xfrm>
            <a:off x="1401961" y="2870835"/>
            <a:ext cx="2632234" cy="324564"/>
          </a:xfrm>
          <a:prstGeom prst="rect">
            <a:avLst/>
          </a:prstGeom>
          <a:noFill/>
          <a:ln/>
        </p:spPr>
        <p:txBody>
          <a:bodyPr wrap="none" lIns="0" tIns="0" rIns="0" bIns="0" rtlCol="0" anchor="t"/>
          <a:lstStyle/>
          <a:p>
            <a:pPr indent="0" marL="0">
              <a:lnSpc>
                <a:spcPts val="2550"/>
              </a:lnSpc>
              <a:buNone/>
            </a:pPr>
            <a:r>
              <a:rPr lang="en-US" sz="2000" dirty="0">
                <a:solidFill>
                  <a:srgbClr val="CFD0D8"/>
                </a:solidFill>
                <a:latin typeface="Instrument Sans" pitchFamily="34" charset="0"/>
                <a:ea typeface="Instrument Sans" pitchFamily="34" charset="-122"/>
                <a:cs typeface="Instrument Sans" pitchFamily="34" charset="-120"/>
              </a:rPr>
              <a:t>Personalized Support</a:t>
            </a:r>
            <a:endParaRPr lang="en-US" sz="2000" dirty="0"/>
          </a:p>
        </p:txBody>
      </p:sp>
      <p:sp>
        <p:nvSpPr>
          <p:cNvPr id="7" name="Text 4"/>
          <p:cNvSpPr/>
          <p:nvPr/>
        </p:nvSpPr>
        <p:spPr>
          <a:xfrm>
            <a:off x="1401961" y="3319939"/>
            <a:ext cx="3066217" cy="1662113"/>
          </a:xfrm>
          <a:prstGeom prst="rect">
            <a:avLst/>
          </a:prstGeom>
          <a:noFill/>
          <a:ln/>
        </p:spPr>
        <p:txBody>
          <a:bodyPr wrap="square" lIns="0" tIns="0" rIns="0" bIns="0" rtlCol="0" anchor="t"/>
          <a:lstStyle/>
          <a:p>
            <a:pPr indent="0" marL="0">
              <a:lnSpc>
                <a:spcPts val="2600"/>
              </a:lnSpc>
              <a:buNone/>
            </a:pPr>
            <a:r>
              <a:rPr lang="en-US" sz="1600" dirty="0">
                <a:solidFill>
                  <a:srgbClr val="CFD0D8"/>
                </a:solidFill>
                <a:latin typeface="Instrument Sans" pitchFamily="34" charset="0"/>
                <a:ea typeface="Instrument Sans" pitchFamily="34" charset="-122"/>
                <a:cs typeface="Instrument Sans" pitchFamily="34" charset="-120"/>
              </a:rPr>
              <a:t>SOS AI adapts to the unique needs and preferences of each user, providing tailored solutions to address their specific challenges.</a:t>
            </a:r>
            <a:endParaRPr lang="en-US" sz="1600" dirty="0"/>
          </a:p>
        </p:txBody>
      </p:sp>
      <p:sp>
        <p:nvSpPr>
          <p:cNvPr id="8" name="Shape 5"/>
          <p:cNvSpPr/>
          <p:nvPr/>
        </p:nvSpPr>
        <p:spPr>
          <a:xfrm>
            <a:off x="4675823" y="2870835"/>
            <a:ext cx="467320" cy="467320"/>
          </a:xfrm>
          <a:prstGeom prst="roundRect">
            <a:avLst>
              <a:gd name="adj" fmla="val 18671"/>
            </a:avLst>
          </a:prstGeom>
          <a:solidFill>
            <a:srgbClr val="3D3D42"/>
          </a:solidFill>
          <a:ln w="7620">
            <a:solidFill>
              <a:srgbClr val="56565B"/>
            </a:solidFill>
            <a:prstDash val="solid"/>
          </a:ln>
        </p:spPr>
      </p:sp>
      <p:sp>
        <p:nvSpPr>
          <p:cNvPr id="9" name="Text 6"/>
          <p:cNvSpPr/>
          <p:nvPr/>
        </p:nvSpPr>
        <p:spPr>
          <a:xfrm>
            <a:off x="4822627" y="2948702"/>
            <a:ext cx="173593" cy="311587"/>
          </a:xfrm>
          <a:prstGeom prst="rect">
            <a:avLst/>
          </a:prstGeom>
          <a:noFill/>
          <a:ln/>
        </p:spPr>
        <p:txBody>
          <a:bodyPr wrap="none" lIns="0" tIns="0" rIns="0" bIns="0" rtlCol="0" anchor="t"/>
          <a:lstStyle/>
          <a:p>
            <a:pPr algn="ctr" indent="0" marL="0">
              <a:lnSpc>
                <a:spcPts val="2450"/>
              </a:lnSpc>
              <a:buNone/>
            </a:pPr>
            <a:r>
              <a:rPr lang="en-US" sz="2450" dirty="0">
                <a:solidFill>
                  <a:srgbClr val="CFD0D8"/>
                </a:solidFill>
                <a:latin typeface="Instrument Sans" pitchFamily="34" charset="0"/>
                <a:ea typeface="Instrument Sans" pitchFamily="34" charset="-122"/>
                <a:cs typeface="Instrument Sans" pitchFamily="34" charset="-120"/>
              </a:rPr>
              <a:t>2</a:t>
            </a:r>
            <a:endParaRPr lang="en-US" sz="2450" dirty="0"/>
          </a:p>
        </p:txBody>
      </p:sp>
      <p:sp>
        <p:nvSpPr>
          <p:cNvPr id="10" name="Text 7"/>
          <p:cNvSpPr/>
          <p:nvPr/>
        </p:nvSpPr>
        <p:spPr>
          <a:xfrm>
            <a:off x="5350788" y="2870835"/>
            <a:ext cx="2734508" cy="324564"/>
          </a:xfrm>
          <a:prstGeom prst="rect">
            <a:avLst/>
          </a:prstGeom>
          <a:noFill/>
          <a:ln/>
        </p:spPr>
        <p:txBody>
          <a:bodyPr wrap="none" lIns="0" tIns="0" rIns="0" bIns="0" rtlCol="0" anchor="t"/>
          <a:lstStyle/>
          <a:p>
            <a:pPr indent="0" marL="0">
              <a:lnSpc>
                <a:spcPts val="2550"/>
              </a:lnSpc>
              <a:buNone/>
            </a:pPr>
            <a:r>
              <a:rPr lang="en-US" sz="2000" dirty="0">
                <a:solidFill>
                  <a:srgbClr val="CFD0D8"/>
                </a:solidFill>
                <a:latin typeface="Instrument Sans" pitchFamily="34" charset="0"/>
                <a:ea typeface="Instrument Sans" pitchFamily="34" charset="-122"/>
                <a:cs typeface="Instrument Sans" pitchFamily="34" charset="-120"/>
              </a:rPr>
              <a:t>Emotional Intelligence</a:t>
            </a:r>
            <a:endParaRPr lang="en-US" sz="2000" dirty="0"/>
          </a:p>
        </p:txBody>
      </p:sp>
      <p:sp>
        <p:nvSpPr>
          <p:cNvPr id="11" name="Text 8"/>
          <p:cNvSpPr/>
          <p:nvPr/>
        </p:nvSpPr>
        <p:spPr>
          <a:xfrm>
            <a:off x="5350788" y="3319939"/>
            <a:ext cx="3066217" cy="2326958"/>
          </a:xfrm>
          <a:prstGeom prst="rect">
            <a:avLst/>
          </a:prstGeom>
          <a:noFill/>
          <a:ln/>
        </p:spPr>
        <p:txBody>
          <a:bodyPr wrap="square" lIns="0" tIns="0" rIns="0" bIns="0" rtlCol="0" anchor="t"/>
          <a:lstStyle/>
          <a:p>
            <a:pPr indent="0" marL="0">
              <a:lnSpc>
                <a:spcPts val="2600"/>
              </a:lnSpc>
              <a:buNone/>
            </a:pPr>
            <a:r>
              <a:rPr lang="en-US" sz="1600" dirty="0">
                <a:solidFill>
                  <a:srgbClr val="CFD0D8"/>
                </a:solidFill>
                <a:latin typeface="Instrument Sans" pitchFamily="34" charset="0"/>
                <a:ea typeface="Instrument Sans" pitchFamily="34" charset="-122"/>
                <a:cs typeface="Instrument Sans" pitchFamily="34" charset="-120"/>
              </a:rPr>
              <a:t>The AI system is trained to recognize and respond to human emotions, offering a compassionate and understanding approach to mental health and disability support.</a:t>
            </a:r>
            <a:endParaRPr lang="en-US" sz="1600" dirty="0"/>
          </a:p>
        </p:txBody>
      </p:sp>
      <p:sp>
        <p:nvSpPr>
          <p:cNvPr id="12" name="Shape 9"/>
          <p:cNvSpPr/>
          <p:nvPr/>
        </p:nvSpPr>
        <p:spPr>
          <a:xfrm>
            <a:off x="726996" y="6088142"/>
            <a:ext cx="467320" cy="467320"/>
          </a:xfrm>
          <a:prstGeom prst="roundRect">
            <a:avLst>
              <a:gd name="adj" fmla="val 18671"/>
            </a:avLst>
          </a:prstGeom>
          <a:solidFill>
            <a:srgbClr val="3D3D42"/>
          </a:solidFill>
          <a:ln w="7620">
            <a:solidFill>
              <a:srgbClr val="56565B"/>
            </a:solidFill>
            <a:prstDash val="solid"/>
          </a:ln>
        </p:spPr>
      </p:sp>
      <p:sp>
        <p:nvSpPr>
          <p:cNvPr id="13" name="Text 10"/>
          <p:cNvSpPr/>
          <p:nvPr/>
        </p:nvSpPr>
        <p:spPr>
          <a:xfrm>
            <a:off x="870466" y="6166009"/>
            <a:ext cx="180380" cy="311587"/>
          </a:xfrm>
          <a:prstGeom prst="rect">
            <a:avLst/>
          </a:prstGeom>
          <a:noFill/>
          <a:ln/>
        </p:spPr>
        <p:txBody>
          <a:bodyPr wrap="none" lIns="0" tIns="0" rIns="0" bIns="0" rtlCol="0" anchor="t"/>
          <a:lstStyle/>
          <a:p>
            <a:pPr algn="ctr" indent="0" marL="0">
              <a:lnSpc>
                <a:spcPts val="2450"/>
              </a:lnSpc>
              <a:buNone/>
            </a:pPr>
            <a:r>
              <a:rPr lang="en-US" sz="2450" dirty="0">
                <a:solidFill>
                  <a:srgbClr val="CFD0D8"/>
                </a:solidFill>
                <a:latin typeface="Instrument Sans" pitchFamily="34" charset="0"/>
                <a:ea typeface="Instrument Sans" pitchFamily="34" charset="-122"/>
                <a:cs typeface="Instrument Sans" pitchFamily="34" charset="-120"/>
              </a:rPr>
              <a:t>3</a:t>
            </a:r>
            <a:endParaRPr lang="en-US" sz="2450" dirty="0"/>
          </a:p>
        </p:txBody>
      </p:sp>
      <p:sp>
        <p:nvSpPr>
          <p:cNvPr id="14" name="Text 11"/>
          <p:cNvSpPr/>
          <p:nvPr/>
        </p:nvSpPr>
        <p:spPr>
          <a:xfrm>
            <a:off x="1401961" y="6088142"/>
            <a:ext cx="2596753" cy="324564"/>
          </a:xfrm>
          <a:prstGeom prst="rect">
            <a:avLst/>
          </a:prstGeom>
          <a:noFill/>
          <a:ln/>
        </p:spPr>
        <p:txBody>
          <a:bodyPr wrap="none" lIns="0" tIns="0" rIns="0" bIns="0" rtlCol="0" anchor="t"/>
          <a:lstStyle/>
          <a:p>
            <a:pPr indent="0" marL="0">
              <a:lnSpc>
                <a:spcPts val="2550"/>
              </a:lnSpc>
              <a:buNone/>
            </a:pPr>
            <a:r>
              <a:rPr lang="en-US" sz="2000" dirty="0">
                <a:solidFill>
                  <a:srgbClr val="CFD0D8"/>
                </a:solidFill>
                <a:latin typeface="Instrument Sans" pitchFamily="34" charset="0"/>
                <a:ea typeface="Instrument Sans" pitchFamily="34" charset="-122"/>
                <a:cs typeface="Instrument Sans" pitchFamily="34" charset="-120"/>
              </a:rPr>
              <a:t>Accessibility</a:t>
            </a:r>
            <a:endParaRPr lang="en-US" sz="2000" dirty="0"/>
          </a:p>
        </p:txBody>
      </p:sp>
      <p:sp>
        <p:nvSpPr>
          <p:cNvPr id="15" name="Text 12"/>
          <p:cNvSpPr/>
          <p:nvPr/>
        </p:nvSpPr>
        <p:spPr>
          <a:xfrm>
            <a:off x="1401961" y="6537246"/>
            <a:ext cx="7015043" cy="664845"/>
          </a:xfrm>
          <a:prstGeom prst="rect">
            <a:avLst/>
          </a:prstGeom>
          <a:noFill/>
          <a:ln/>
        </p:spPr>
        <p:txBody>
          <a:bodyPr wrap="square" lIns="0" tIns="0" rIns="0" bIns="0" rtlCol="0" anchor="t"/>
          <a:lstStyle/>
          <a:p>
            <a:pPr indent="0" marL="0">
              <a:lnSpc>
                <a:spcPts val="2600"/>
              </a:lnSpc>
              <a:buNone/>
            </a:pPr>
            <a:r>
              <a:rPr lang="en-US" sz="1600" dirty="0">
                <a:solidFill>
                  <a:srgbClr val="CFD0D8"/>
                </a:solidFill>
                <a:latin typeface="Instrument Sans" pitchFamily="34" charset="0"/>
                <a:ea typeface="Instrument Sans" pitchFamily="34" charset="-122"/>
                <a:cs typeface="Instrument Sans" pitchFamily="34" charset="-120"/>
              </a:rPr>
              <a:t>SOS AI is designed to be accessible to people of all abilities, ensuring that everyone can benefit from its features and functionalities.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8300" y="819745"/>
            <a:ext cx="7093029" cy="614601"/>
          </a:xfrm>
          <a:prstGeom prst="rect">
            <a:avLst/>
          </a:prstGeom>
          <a:noFill/>
          <a:ln/>
        </p:spPr>
        <p:txBody>
          <a:bodyPr wrap="none" lIns="0" tIns="0" rIns="0" bIns="0" rtlCol="0" anchor="t"/>
          <a:lstStyle/>
          <a:p>
            <a:pPr indent="0" marL="0">
              <a:lnSpc>
                <a:spcPts val="4800"/>
              </a:lnSpc>
              <a:buNone/>
            </a:pPr>
            <a:r>
              <a:rPr lang="en-US" sz="3850" dirty="0">
                <a:solidFill>
                  <a:srgbClr val="CBCCCE"/>
                </a:solidFill>
                <a:latin typeface="Instrument Sans" pitchFamily="34" charset="0"/>
                <a:ea typeface="Instrument Sans" pitchFamily="34" charset="-122"/>
                <a:cs typeface="Instrument Sans" pitchFamily="34" charset="-120"/>
              </a:rPr>
              <a:t>Overview of the SOS AI Project</a:t>
            </a:r>
            <a:endParaRPr lang="en-US" sz="3850" dirty="0"/>
          </a:p>
        </p:txBody>
      </p:sp>
      <p:sp>
        <p:nvSpPr>
          <p:cNvPr id="4" name="Shape 1"/>
          <p:cNvSpPr/>
          <p:nvPr/>
        </p:nvSpPr>
        <p:spPr>
          <a:xfrm>
            <a:off x="971788" y="1729264"/>
            <a:ext cx="22860" cy="5680591"/>
          </a:xfrm>
          <a:prstGeom prst="roundRect">
            <a:avLst>
              <a:gd name="adj" fmla="val 361343"/>
            </a:avLst>
          </a:prstGeom>
          <a:solidFill>
            <a:srgbClr val="56565B"/>
          </a:solidFill>
          <a:ln/>
        </p:spPr>
      </p:sp>
      <p:sp>
        <p:nvSpPr>
          <p:cNvPr id="5" name="Shape 2"/>
          <p:cNvSpPr/>
          <p:nvPr/>
        </p:nvSpPr>
        <p:spPr>
          <a:xfrm>
            <a:off x="1181576" y="2160270"/>
            <a:ext cx="688300" cy="22860"/>
          </a:xfrm>
          <a:prstGeom prst="roundRect">
            <a:avLst>
              <a:gd name="adj" fmla="val 361343"/>
            </a:avLst>
          </a:prstGeom>
          <a:solidFill>
            <a:srgbClr val="56565B"/>
          </a:solidFill>
          <a:ln/>
        </p:spPr>
      </p:sp>
      <p:sp>
        <p:nvSpPr>
          <p:cNvPr id="6" name="Shape 3"/>
          <p:cNvSpPr/>
          <p:nvPr/>
        </p:nvSpPr>
        <p:spPr>
          <a:xfrm>
            <a:off x="762000" y="1950482"/>
            <a:ext cx="442436" cy="442436"/>
          </a:xfrm>
          <a:prstGeom prst="roundRect">
            <a:avLst>
              <a:gd name="adj" fmla="val 18670"/>
            </a:avLst>
          </a:prstGeom>
          <a:solidFill>
            <a:srgbClr val="3D3D42"/>
          </a:solidFill>
          <a:ln w="7620">
            <a:solidFill>
              <a:srgbClr val="56565B"/>
            </a:solidFill>
            <a:prstDash val="solid"/>
          </a:ln>
        </p:spPr>
      </p:sp>
      <p:sp>
        <p:nvSpPr>
          <p:cNvPr id="7" name="Text 4"/>
          <p:cNvSpPr/>
          <p:nvPr/>
        </p:nvSpPr>
        <p:spPr>
          <a:xfrm>
            <a:off x="926068" y="2024182"/>
            <a:ext cx="114181" cy="295037"/>
          </a:xfrm>
          <a:prstGeom prst="rect">
            <a:avLst/>
          </a:prstGeom>
          <a:noFill/>
          <a:ln/>
        </p:spPr>
        <p:txBody>
          <a:bodyPr wrap="none" lIns="0" tIns="0" rIns="0" bIns="0" rtlCol="0" anchor="t"/>
          <a:lstStyle/>
          <a:p>
            <a:pPr algn="ctr" indent="0" marL="0">
              <a:lnSpc>
                <a:spcPts val="2300"/>
              </a:lnSpc>
              <a:buNone/>
            </a:pPr>
            <a:r>
              <a:rPr lang="en-US" sz="2300" dirty="0">
                <a:solidFill>
                  <a:srgbClr val="CFD0D8"/>
                </a:solidFill>
                <a:latin typeface="Instrument Sans" pitchFamily="34" charset="0"/>
                <a:ea typeface="Instrument Sans" pitchFamily="34" charset="-122"/>
                <a:cs typeface="Instrument Sans" pitchFamily="34" charset="-120"/>
              </a:rPr>
              <a:t>1</a:t>
            </a:r>
            <a:endParaRPr lang="en-US" sz="2300" dirty="0"/>
          </a:p>
        </p:txBody>
      </p:sp>
      <p:sp>
        <p:nvSpPr>
          <p:cNvPr id="8" name="Text 5"/>
          <p:cNvSpPr/>
          <p:nvPr/>
        </p:nvSpPr>
        <p:spPr>
          <a:xfrm>
            <a:off x="2064901" y="1925836"/>
            <a:ext cx="2458403" cy="307300"/>
          </a:xfrm>
          <a:prstGeom prst="rect">
            <a:avLst/>
          </a:prstGeom>
          <a:noFill/>
          <a:ln/>
        </p:spPr>
        <p:txBody>
          <a:bodyPr wrap="none" lIns="0" tIns="0" rIns="0" bIns="0" rtlCol="0" anchor="t"/>
          <a:lstStyle/>
          <a:p>
            <a:pPr algn="l"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Assessment</a:t>
            </a:r>
            <a:endParaRPr lang="en-US" sz="1900" dirty="0"/>
          </a:p>
        </p:txBody>
      </p:sp>
      <p:sp>
        <p:nvSpPr>
          <p:cNvPr id="9" name="Text 6"/>
          <p:cNvSpPr/>
          <p:nvPr/>
        </p:nvSpPr>
        <p:spPr>
          <a:xfrm>
            <a:off x="2064901" y="2351127"/>
            <a:ext cx="6390799" cy="944047"/>
          </a:xfrm>
          <a:prstGeom prst="rect">
            <a:avLst/>
          </a:prstGeom>
          <a:noFill/>
          <a:ln/>
        </p:spPr>
        <p:txBody>
          <a:bodyPr wrap="square" lIns="0" tIns="0" rIns="0" bIns="0" rtlCol="0" anchor="t"/>
          <a:lstStyle/>
          <a:p>
            <a:pPr algn="l" indent="0" marL="0">
              <a:lnSpc>
                <a:spcPts val="2450"/>
              </a:lnSpc>
              <a:buNone/>
            </a:pPr>
            <a:r>
              <a:rPr lang="en-US" sz="1500" dirty="0">
                <a:solidFill>
                  <a:srgbClr val="CFD0D8"/>
                </a:solidFill>
                <a:latin typeface="Instrument Sans" pitchFamily="34" charset="0"/>
                <a:ea typeface="Instrument Sans" pitchFamily="34" charset="-122"/>
                <a:cs typeface="Instrument Sans" pitchFamily="34" charset="-120"/>
              </a:rPr>
              <a:t>SOS AI starts by conducting a comprehensive assessment of the user's needs, preferences, and challenges through interactive questionnaires and conversations.</a:t>
            </a:r>
            <a:endParaRPr lang="en-US" sz="1500" dirty="0"/>
          </a:p>
        </p:txBody>
      </p:sp>
      <p:sp>
        <p:nvSpPr>
          <p:cNvPr id="10" name="Shape 7"/>
          <p:cNvSpPr/>
          <p:nvPr/>
        </p:nvSpPr>
        <p:spPr>
          <a:xfrm>
            <a:off x="1181576" y="4119324"/>
            <a:ext cx="688300" cy="22860"/>
          </a:xfrm>
          <a:prstGeom prst="roundRect">
            <a:avLst>
              <a:gd name="adj" fmla="val 361343"/>
            </a:avLst>
          </a:prstGeom>
          <a:solidFill>
            <a:srgbClr val="56565B"/>
          </a:solidFill>
          <a:ln/>
        </p:spPr>
      </p:sp>
      <p:sp>
        <p:nvSpPr>
          <p:cNvPr id="11" name="Shape 8"/>
          <p:cNvSpPr/>
          <p:nvPr/>
        </p:nvSpPr>
        <p:spPr>
          <a:xfrm>
            <a:off x="762000" y="3909536"/>
            <a:ext cx="442436" cy="442436"/>
          </a:xfrm>
          <a:prstGeom prst="roundRect">
            <a:avLst>
              <a:gd name="adj" fmla="val 18670"/>
            </a:avLst>
          </a:prstGeom>
          <a:solidFill>
            <a:srgbClr val="3D3D42"/>
          </a:solidFill>
          <a:ln w="7620">
            <a:solidFill>
              <a:srgbClr val="56565B"/>
            </a:solidFill>
            <a:prstDash val="solid"/>
          </a:ln>
        </p:spPr>
      </p:sp>
      <p:sp>
        <p:nvSpPr>
          <p:cNvPr id="12" name="Text 9"/>
          <p:cNvSpPr/>
          <p:nvPr/>
        </p:nvSpPr>
        <p:spPr>
          <a:xfrm>
            <a:off x="901065" y="3983236"/>
            <a:ext cx="164306" cy="295037"/>
          </a:xfrm>
          <a:prstGeom prst="rect">
            <a:avLst/>
          </a:prstGeom>
          <a:noFill/>
          <a:ln/>
        </p:spPr>
        <p:txBody>
          <a:bodyPr wrap="none" lIns="0" tIns="0" rIns="0" bIns="0" rtlCol="0" anchor="t"/>
          <a:lstStyle/>
          <a:p>
            <a:pPr algn="ctr" indent="0" marL="0">
              <a:lnSpc>
                <a:spcPts val="2300"/>
              </a:lnSpc>
              <a:buNone/>
            </a:pPr>
            <a:r>
              <a:rPr lang="en-US" sz="2300" dirty="0">
                <a:solidFill>
                  <a:srgbClr val="CFD0D8"/>
                </a:solidFill>
                <a:latin typeface="Instrument Sans" pitchFamily="34" charset="0"/>
                <a:ea typeface="Instrument Sans" pitchFamily="34" charset="-122"/>
                <a:cs typeface="Instrument Sans" pitchFamily="34" charset="-120"/>
              </a:rPr>
              <a:t>2</a:t>
            </a:r>
            <a:endParaRPr lang="en-US" sz="2300" dirty="0"/>
          </a:p>
        </p:txBody>
      </p:sp>
      <p:sp>
        <p:nvSpPr>
          <p:cNvPr id="13" name="Text 10"/>
          <p:cNvSpPr/>
          <p:nvPr/>
        </p:nvSpPr>
        <p:spPr>
          <a:xfrm>
            <a:off x="2064901" y="3884890"/>
            <a:ext cx="2458403" cy="307300"/>
          </a:xfrm>
          <a:prstGeom prst="rect">
            <a:avLst/>
          </a:prstGeom>
          <a:noFill/>
          <a:ln/>
        </p:spPr>
        <p:txBody>
          <a:bodyPr wrap="none" lIns="0" tIns="0" rIns="0" bIns="0" rtlCol="0" anchor="t"/>
          <a:lstStyle/>
          <a:p>
            <a:pPr algn="l"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Personalized Plan</a:t>
            </a:r>
            <a:endParaRPr lang="en-US" sz="1900" dirty="0"/>
          </a:p>
        </p:txBody>
      </p:sp>
      <p:sp>
        <p:nvSpPr>
          <p:cNvPr id="14" name="Text 11"/>
          <p:cNvSpPr/>
          <p:nvPr/>
        </p:nvSpPr>
        <p:spPr>
          <a:xfrm>
            <a:off x="2064901" y="4310182"/>
            <a:ext cx="6390799" cy="944047"/>
          </a:xfrm>
          <a:prstGeom prst="rect">
            <a:avLst/>
          </a:prstGeom>
          <a:noFill/>
          <a:ln/>
        </p:spPr>
        <p:txBody>
          <a:bodyPr wrap="square" lIns="0" tIns="0" rIns="0" bIns="0" rtlCol="0" anchor="t"/>
          <a:lstStyle/>
          <a:p>
            <a:pPr algn="l" indent="0" marL="0">
              <a:lnSpc>
                <a:spcPts val="2450"/>
              </a:lnSpc>
              <a:buNone/>
            </a:pPr>
            <a:r>
              <a:rPr lang="en-US" sz="1500" dirty="0">
                <a:solidFill>
                  <a:srgbClr val="CFD0D8"/>
                </a:solidFill>
                <a:latin typeface="Instrument Sans" pitchFamily="34" charset="0"/>
                <a:ea typeface="Instrument Sans" pitchFamily="34" charset="-122"/>
                <a:cs typeface="Instrument Sans" pitchFamily="34" charset="-120"/>
              </a:rPr>
              <a:t>Based on the assessment, the AI system creates a personalized plan, tailoring its features and functionalities to the user's specific requirements.</a:t>
            </a:r>
            <a:endParaRPr lang="en-US" sz="1500" dirty="0"/>
          </a:p>
        </p:txBody>
      </p:sp>
      <p:sp>
        <p:nvSpPr>
          <p:cNvPr id="15" name="Shape 12"/>
          <p:cNvSpPr/>
          <p:nvPr/>
        </p:nvSpPr>
        <p:spPr>
          <a:xfrm>
            <a:off x="1181576" y="6078379"/>
            <a:ext cx="688300" cy="22860"/>
          </a:xfrm>
          <a:prstGeom prst="roundRect">
            <a:avLst>
              <a:gd name="adj" fmla="val 361343"/>
            </a:avLst>
          </a:prstGeom>
          <a:solidFill>
            <a:srgbClr val="56565B"/>
          </a:solidFill>
          <a:ln/>
        </p:spPr>
      </p:sp>
      <p:sp>
        <p:nvSpPr>
          <p:cNvPr id="16" name="Shape 13"/>
          <p:cNvSpPr/>
          <p:nvPr/>
        </p:nvSpPr>
        <p:spPr>
          <a:xfrm>
            <a:off x="762000" y="5868591"/>
            <a:ext cx="442436" cy="442436"/>
          </a:xfrm>
          <a:prstGeom prst="roundRect">
            <a:avLst>
              <a:gd name="adj" fmla="val 18670"/>
            </a:avLst>
          </a:prstGeom>
          <a:solidFill>
            <a:srgbClr val="3D3D42"/>
          </a:solidFill>
          <a:ln w="7620">
            <a:solidFill>
              <a:srgbClr val="56565B"/>
            </a:solidFill>
            <a:prstDash val="solid"/>
          </a:ln>
        </p:spPr>
      </p:sp>
      <p:sp>
        <p:nvSpPr>
          <p:cNvPr id="17" name="Text 14"/>
          <p:cNvSpPr/>
          <p:nvPr/>
        </p:nvSpPr>
        <p:spPr>
          <a:xfrm>
            <a:off x="897731" y="5942290"/>
            <a:ext cx="170855" cy="295037"/>
          </a:xfrm>
          <a:prstGeom prst="rect">
            <a:avLst/>
          </a:prstGeom>
          <a:noFill/>
          <a:ln/>
        </p:spPr>
        <p:txBody>
          <a:bodyPr wrap="none" lIns="0" tIns="0" rIns="0" bIns="0" rtlCol="0" anchor="t"/>
          <a:lstStyle/>
          <a:p>
            <a:pPr algn="ctr" indent="0" marL="0">
              <a:lnSpc>
                <a:spcPts val="2300"/>
              </a:lnSpc>
              <a:buNone/>
            </a:pPr>
            <a:r>
              <a:rPr lang="en-US" sz="2300" dirty="0">
                <a:solidFill>
                  <a:srgbClr val="CFD0D8"/>
                </a:solidFill>
                <a:latin typeface="Instrument Sans" pitchFamily="34" charset="0"/>
                <a:ea typeface="Instrument Sans" pitchFamily="34" charset="-122"/>
                <a:cs typeface="Instrument Sans" pitchFamily="34" charset="-120"/>
              </a:rPr>
              <a:t>3</a:t>
            </a:r>
            <a:endParaRPr lang="en-US" sz="2300" dirty="0"/>
          </a:p>
        </p:txBody>
      </p:sp>
      <p:sp>
        <p:nvSpPr>
          <p:cNvPr id="18" name="Text 15"/>
          <p:cNvSpPr/>
          <p:nvPr/>
        </p:nvSpPr>
        <p:spPr>
          <a:xfrm>
            <a:off x="2064901" y="5843945"/>
            <a:ext cx="2458403" cy="307300"/>
          </a:xfrm>
          <a:prstGeom prst="rect">
            <a:avLst/>
          </a:prstGeom>
          <a:noFill/>
          <a:ln/>
        </p:spPr>
        <p:txBody>
          <a:bodyPr wrap="none" lIns="0" tIns="0" rIns="0" bIns="0" rtlCol="0" anchor="t"/>
          <a:lstStyle/>
          <a:p>
            <a:pPr algn="l"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Ongoing Support</a:t>
            </a:r>
            <a:endParaRPr lang="en-US" sz="1900" dirty="0"/>
          </a:p>
        </p:txBody>
      </p:sp>
      <p:sp>
        <p:nvSpPr>
          <p:cNvPr id="19" name="Text 16"/>
          <p:cNvSpPr/>
          <p:nvPr/>
        </p:nvSpPr>
        <p:spPr>
          <a:xfrm>
            <a:off x="2064901" y="6269236"/>
            <a:ext cx="6390799" cy="944047"/>
          </a:xfrm>
          <a:prstGeom prst="rect">
            <a:avLst/>
          </a:prstGeom>
          <a:noFill/>
          <a:ln/>
        </p:spPr>
        <p:txBody>
          <a:bodyPr wrap="square" lIns="0" tIns="0" rIns="0" bIns="0" rtlCol="0" anchor="t"/>
          <a:lstStyle/>
          <a:p>
            <a:pPr algn="l" indent="0" marL="0">
              <a:lnSpc>
                <a:spcPts val="2450"/>
              </a:lnSpc>
              <a:buNone/>
            </a:pPr>
            <a:r>
              <a:rPr lang="en-US" sz="1500" dirty="0">
                <a:solidFill>
                  <a:srgbClr val="CFD0D8"/>
                </a:solidFill>
                <a:latin typeface="Instrument Sans" pitchFamily="34" charset="0"/>
                <a:ea typeface="Instrument Sans" pitchFamily="34" charset="-122"/>
                <a:cs typeface="Instrument Sans" pitchFamily="34" charset="-120"/>
              </a:rPr>
              <a:t>SOS AI provides continuous support, regularly monitoring the user's progress and adjusting the plan as needed to ensure the most effective and impactful assistance.</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641158"/>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CBCCCE"/>
                </a:solidFill>
                <a:latin typeface="Instrument Sans" pitchFamily="34" charset="0"/>
                <a:ea typeface="Instrument Sans" pitchFamily="34" charset="-122"/>
                <a:cs typeface="Instrument Sans" pitchFamily="34" charset="-120"/>
              </a:rPr>
              <a:t>The Need for Mental Health and Disability Support</a:t>
            </a:r>
            <a:endParaRPr lang="en-US" sz="4450" dirty="0"/>
          </a:p>
        </p:txBody>
      </p:sp>
      <p:sp>
        <p:nvSpPr>
          <p:cNvPr id="3" name="Text 1"/>
          <p:cNvSpPr/>
          <p:nvPr/>
        </p:nvSpPr>
        <p:spPr>
          <a:xfrm>
            <a:off x="793790" y="3625691"/>
            <a:ext cx="3425190" cy="354330"/>
          </a:xfrm>
          <a:prstGeom prst="rect">
            <a:avLst/>
          </a:prstGeom>
          <a:noFill/>
          <a:ln/>
        </p:spPr>
        <p:txBody>
          <a:bodyPr wrap="none" lIns="0" tIns="0" rIns="0" bIns="0" rtlCol="0" anchor="t"/>
          <a:lstStyle/>
          <a:p>
            <a:pPr indent="0" marL="0">
              <a:lnSpc>
                <a:spcPts val="2750"/>
              </a:lnSpc>
              <a:buNone/>
            </a:pPr>
            <a:r>
              <a:rPr lang="en-US" sz="2200" dirty="0">
                <a:solidFill>
                  <a:srgbClr val="CBCCCE"/>
                </a:solidFill>
                <a:latin typeface="Instrument Sans" pitchFamily="34" charset="0"/>
                <a:ea typeface="Instrument Sans" pitchFamily="34" charset="-122"/>
                <a:cs typeface="Instrument Sans" pitchFamily="34" charset="-120"/>
              </a:rPr>
              <a:t>Mental Health Challenges</a:t>
            </a:r>
            <a:endParaRPr lang="en-US" sz="2200" dirty="0"/>
          </a:p>
        </p:txBody>
      </p:sp>
      <p:sp>
        <p:nvSpPr>
          <p:cNvPr id="4" name="Text 2"/>
          <p:cNvSpPr/>
          <p:nvPr/>
        </p:nvSpPr>
        <p:spPr>
          <a:xfrm>
            <a:off x="793790" y="4206835"/>
            <a:ext cx="3978116" cy="1814513"/>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Instrument Sans" pitchFamily="34" charset="0"/>
                <a:ea typeface="Instrument Sans" pitchFamily="34" charset="-122"/>
                <a:cs typeface="Instrument Sans" pitchFamily="34" charset="-120"/>
              </a:rPr>
              <a:t>Mental health conditions, such as depression, anxiety, and PTSD, affect millions of individuals worldwide, often leading to significant distress and impairment in daily life.</a:t>
            </a:r>
            <a:endParaRPr lang="en-US" sz="1750" dirty="0"/>
          </a:p>
        </p:txBody>
      </p:sp>
      <p:sp>
        <p:nvSpPr>
          <p:cNvPr id="5" name="Text 3"/>
          <p:cNvSpPr/>
          <p:nvPr/>
        </p:nvSpPr>
        <p:spPr>
          <a:xfrm>
            <a:off x="5332928" y="3625691"/>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BCCCE"/>
                </a:solidFill>
                <a:latin typeface="Instrument Sans" pitchFamily="34" charset="0"/>
                <a:ea typeface="Instrument Sans" pitchFamily="34" charset="-122"/>
                <a:cs typeface="Instrument Sans" pitchFamily="34" charset="-120"/>
              </a:rPr>
              <a:t>Disabilities</a:t>
            </a:r>
            <a:endParaRPr lang="en-US" sz="2200" dirty="0"/>
          </a:p>
        </p:txBody>
      </p:sp>
      <p:sp>
        <p:nvSpPr>
          <p:cNvPr id="6" name="Text 4"/>
          <p:cNvSpPr/>
          <p:nvPr/>
        </p:nvSpPr>
        <p:spPr>
          <a:xfrm>
            <a:off x="5332928" y="4206835"/>
            <a:ext cx="3978116" cy="2177415"/>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Instrument Sans" pitchFamily="34" charset="0"/>
                <a:ea typeface="Instrument Sans" pitchFamily="34" charset="-122"/>
                <a:cs typeface="Instrument Sans" pitchFamily="34" charset="-120"/>
              </a:rPr>
              <a:t>Disabilities, whether physical, cognitive, or sensory, can pose unique challenges for individuals, requiring specialized support and accommodations to ensure their well-being and independence.</a:t>
            </a:r>
            <a:endParaRPr lang="en-US" sz="1750" dirty="0"/>
          </a:p>
        </p:txBody>
      </p:sp>
      <p:sp>
        <p:nvSpPr>
          <p:cNvPr id="7" name="Text 5"/>
          <p:cNvSpPr/>
          <p:nvPr/>
        </p:nvSpPr>
        <p:spPr>
          <a:xfrm>
            <a:off x="9872067" y="3625691"/>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BCCCE"/>
                </a:solidFill>
                <a:latin typeface="Instrument Sans" pitchFamily="34" charset="0"/>
                <a:ea typeface="Instrument Sans" pitchFamily="34" charset="-122"/>
                <a:cs typeface="Instrument Sans" pitchFamily="34" charset="-120"/>
              </a:rPr>
              <a:t>Barriers to Access</a:t>
            </a:r>
            <a:endParaRPr lang="en-US" sz="2200" dirty="0"/>
          </a:p>
        </p:txBody>
      </p:sp>
      <p:sp>
        <p:nvSpPr>
          <p:cNvPr id="8" name="Text 6"/>
          <p:cNvSpPr/>
          <p:nvPr/>
        </p:nvSpPr>
        <p:spPr>
          <a:xfrm>
            <a:off x="9872067" y="4206835"/>
            <a:ext cx="3978116" cy="1814513"/>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Instrument Sans" pitchFamily="34" charset="0"/>
                <a:ea typeface="Instrument Sans" pitchFamily="34" charset="-122"/>
                <a:cs typeface="Instrument Sans" pitchFamily="34" charset="-120"/>
              </a:rPr>
              <a:t>Many people face barriers in accessing the mental health and disability support they need, due to factors like stigma, lack of resources, or geographic isolation.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64354" y="612458"/>
            <a:ext cx="5557480" cy="694730"/>
          </a:xfrm>
          <a:prstGeom prst="rect">
            <a:avLst/>
          </a:prstGeom>
          <a:noFill/>
          <a:ln/>
        </p:spPr>
        <p:txBody>
          <a:bodyPr wrap="none" lIns="0" tIns="0" rIns="0" bIns="0" rtlCol="0" anchor="t"/>
          <a:lstStyle/>
          <a:p>
            <a:pPr indent="0" marL="0">
              <a:lnSpc>
                <a:spcPts val="5450"/>
              </a:lnSpc>
              <a:buNone/>
            </a:pPr>
            <a:r>
              <a:rPr lang="en-US" sz="4350" dirty="0">
                <a:solidFill>
                  <a:srgbClr val="CBCCCE"/>
                </a:solidFill>
                <a:latin typeface="Instrument Sans" pitchFamily="34" charset="0"/>
                <a:ea typeface="Instrument Sans" pitchFamily="34" charset="-122"/>
                <a:cs typeface="Instrument Sans" pitchFamily="34" charset="-120"/>
              </a:rPr>
              <a:t>How SOS AI Works</a:t>
            </a:r>
            <a:endParaRPr lang="en-US" sz="4350" dirty="0"/>
          </a:p>
        </p:txBody>
      </p:sp>
      <p:pic>
        <p:nvPicPr>
          <p:cNvPr id="4" name="Image 1" descr="preencoded.png">    </p:cNvPr>
          <p:cNvPicPr>
            <a:picLocks noChangeAspect="1"/>
          </p:cNvPicPr>
          <p:nvPr/>
        </p:nvPicPr>
        <p:blipFill>
          <a:blip r:embed="rId2"/>
          <a:stretch>
            <a:fillRect/>
          </a:stretch>
        </p:blipFill>
        <p:spPr>
          <a:xfrm>
            <a:off x="6264354" y="1640562"/>
            <a:ext cx="1111448" cy="1992154"/>
          </a:xfrm>
          <a:prstGeom prst="rect">
            <a:avLst/>
          </a:prstGeom>
        </p:spPr>
      </p:pic>
      <p:sp>
        <p:nvSpPr>
          <p:cNvPr id="5" name="Text 1"/>
          <p:cNvSpPr/>
          <p:nvPr/>
        </p:nvSpPr>
        <p:spPr>
          <a:xfrm>
            <a:off x="7709178" y="1862852"/>
            <a:ext cx="2778681" cy="347305"/>
          </a:xfrm>
          <a:prstGeom prst="rect">
            <a:avLst/>
          </a:prstGeom>
          <a:noFill/>
          <a:ln/>
        </p:spPr>
        <p:txBody>
          <a:bodyPr wrap="none" lIns="0" tIns="0" rIns="0" bIns="0" rtlCol="0" anchor="t"/>
          <a:lstStyle/>
          <a:p>
            <a:pPr algn="l" indent="0" marL="0">
              <a:lnSpc>
                <a:spcPts val="2700"/>
              </a:lnSpc>
              <a:buNone/>
            </a:pPr>
            <a:r>
              <a:rPr lang="en-US" sz="2150" dirty="0">
                <a:solidFill>
                  <a:srgbClr val="CFD0D8"/>
                </a:solidFill>
                <a:latin typeface="Instrument Sans" pitchFamily="34" charset="0"/>
                <a:ea typeface="Instrument Sans" pitchFamily="34" charset="-122"/>
                <a:cs typeface="Instrument Sans" pitchFamily="34" charset="-120"/>
              </a:rPr>
              <a:t>Data Collection</a:t>
            </a:r>
            <a:endParaRPr lang="en-US" sz="2150" dirty="0"/>
          </a:p>
        </p:txBody>
      </p:sp>
      <p:sp>
        <p:nvSpPr>
          <p:cNvPr id="6" name="Text 2"/>
          <p:cNvSpPr/>
          <p:nvPr/>
        </p:nvSpPr>
        <p:spPr>
          <a:xfrm>
            <a:off x="7709178" y="2343507"/>
            <a:ext cx="6143268" cy="1066919"/>
          </a:xfrm>
          <a:prstGeom prst="rect">
            <a:avLst/>
          </a:prstGeom>
          <a:noFill/>
          <a:ln/>
        </p:spPr>
        <p:txBody>
          <a:bodyPr wrap="square" lIns="0" tIns="0" rIns="0" bIns="0" rtlCol="0" anchor="t"/>
          <a:lstStyle/>
          <a:p>
            <a:pPr algn="l" indent="0" marL="0">
              <a:lnSpc>
                <a:spcPts val="2800"/>
              </a:lnSpc>
              <a:buNone/>
            </a:pPr>
            <a:r>
              <a:rPr lang="en-US" sz="1750" dirty="0">
                <a:solidFill>
                  <a:srgbClr val="CFD0D8"/>
                </a:solidFill>
                <a:latin typeface="Instrument Sans" pitchFamily="34" charset="0"/>
                <a:ea typeface="Instrument Sans" pitchFamily="34" charset="-122"/>
                <a:cs typeface="Instrument Sans" pitchFamily="34" charset="-120"/>
              </a:rPr>
              <a:t>SOS AI collects data from the user through various channels, including interactive questionnaires, voice conversations, and integrated sensors.</a:t>
            </a:r>
            <a:endParaRPr lang="en-US" sz="1750" dirty="0"/>
          </a:p>
        </p:txBody>
      </p:sp>
      <p:pic>
        <p:nvPicPr>
          <p:cNvPr id="7" name="Image 2" descr="preencoded.png">    </p:cNvPr>
          <p:cNvPicPr>
            <a:picLocks noChangeAspect="1"/>
          </p:cNvPicPr>
          <p:nvPr/>
        </p:nvPicPr>
        <p:blipFill>
          <a:blip r:embed="rId3"/>
          <a:stretch>
            <a:fillRect/>
          </a:stretch>
        </p:blipFill>
        <p:spPr>
          <a:xfrm>
            <a:off x="6264354" y="3632716"/>
            <a:ext cx="1111448" cy="1992154"/>
          </a:xfrm>
          <a:prstGeom prst="rect">
            <a:avLst/>
          </a:prstGeom>
        </p:spPr>
      </p:pic>
      <p:sp>
        <p:nvSpPr>
          <p:cNvPr id="8" name="Text 3"/>
          <p:cNvSpPr/>
          <p:nvPr/>
        </p:nvSpPr>
        <p:spPr>
          <a:xfrm>
            <a:off x="7709178" y="3855006"/>
            <a:ext cx="2778681" cy="347305"/>
          </a:xfrm>
          <a:prstGeom prst="rect">
            <a:avLst/>
          </a:prstGeom>
          <a:noFill/>
          <a:ln/>
        </p:spPr>
        <p:txBody>
          <a:bodyPr wrap="none" lIns="0" tIns="0" rIns="0" bIns="0" rtlCol="0" anchor="t"/>
          <a:lstStyle/>
          <a:p>
            <a:pPr algn="l" indent="0" marL="0">
              <a:lnSpc>
                <a:spcPts val="2700"/>
              </a:lnSpc>
              <a:buNone/>
            </a:pPr>
            <a:r>
              <a:rPr lang="en-US" sz="2150" dirty="0">
                <a:solidFill>
                  <a:srgbClr val="CFD0D8"/>
                </a:solidFill>
                <a:latin typeface="Instrument Sans" pitchFamily="34" charset="0"/>
                <a:ea typeface="Instrument Sans" pitchFamily="34" charset="-122"/>
                <a:cs typeface="Instrument Sans" pitchFamily="34" charset="-120"/>
              </a:rPr>
              <a:t>AI Analysis</a:t>
            </a:r>
            <a:endParaRPr lang="en-US" sz="2150" dirty="0"/>
          </a:p>
        </p:txBody>
      </p:sp>
      <p:sp>
        <p:nvSpPr>
          <p:cNvPr id="9" name="Text 4"/>
          <p:cNvSpPr/>
          <p:nvPr/>
        </p:nvSpPr>
        <p:spPr>
          <a:xfrm>
            <a:off x="7709178" y="4335661"/>
            <a:ext cx="6143268" cy="1066919"/>
          </a:xfrm>
          <a:prstGeom prst="rect">
            <a:avLst/>
          </a:prstGeom>
          <a:noFill/>
          <a:ln/>
        </p:spPr>
        <p:txBody>
          <a:bodyPr wrap="square" lIns="0" tIns="0" rIns="0" bIns="0" rtlCol="0" anchor="t"/>
          <a:lstStyle/>
          <a:p>
            <a:pPr algn="l" indent="0" marL="0">
              <a:lnSpc>
                <a:spcPts val="2800"/>
              </a:lnSpc>
              <a:buNone/>
            </a:pPr>
            <a:r>
              <a:rPr lang="en-US" sz="1750" dirty="0">
                <a:solidFill>
                  <a:srgbClr val="CFD0D8"/>
                </a:solidFill>
                <a:latin typeface="Instrument Sans" pitchFamily="34" charset="0"/>
                <a:ea typeface="Instrument Sans" pitchFamily="34" charset="-122"/>
                <a:cs typeface="Instrument Sans" pitchFamily="34" charset="-120"/>
              </a:rPr>
              <a:t>The AI system processes the collected data, using advanced algorithms to identify patterns, recognize emotional states, and develop personalized insights.</a:t>
            </a:r>
            <a:endParaRPr lang="en-US" sz="1750" dirty="0"/>
          </a:p>
        </p:txBody>
      </p:sp>
      <p:pic>
        <p:nvPicPr>
          <p:cNvPr id="10" name="Image 3" descr="preencoded.png">    </p:cNvPr>
          <p:cNvPicPr>
            <a:picLocks noChangeAspect="1"/>
          </p:cNvPicPr>
          <p:nvPr/>
        </p:nvPicPr>
        <p:blipFill>
          <a:blip r:embed="rId4"/>
          <a:stretch>
            <a:fillRect/>
          </a:stretch>
        </p:blipFill>
        <p:spPr>
          <a:xfrm>
            <a:off x="6264354" y="5624870"/>
            <a:ext cx="1111448" cy="1992154"/>
          </a:xfrm>
          <a:prstGeom prst="rect">
            <a:avLst/>
          </a:prstGeom>
        </p:spPr>
      </p:pic>
      <p:sp>
        <p:nvSpPr>
          <p:cNvPr id="11" name="Text 5"/>
          <p:cNvSpPr/>
          <p:nvPr/>
        </p:nvSpPr>
        <p:spPr>
          <a:xfrm>
            <a:off x="7709178" y="5847159"/>
            <a:ext cx="2778681" cy="347305"/>
          </a:xfrm>
          <a:prstGeom prst="rect">
            <a:avLst/>
          </a:prstGeom>
          <a:noFill/>
          <a:ln/>
        </p:spPr>
        <p:txBody>
          <a:bodyPr wrap="none" lIns="0" tIns="0" rIns="0" bIns="0" rtlCol="0" anchor="t"/>
          <a:lstStyle/>
          <a:p>
            <a:pPr algn="l" indent="0" marL="0">
              <a:lnSpc>
                <a:spcPts val="2700"/>
              </a:lnSpc>
              <a:buNone/>
            </a:pPr>
            <a:r>
              <a:rPr lang="en-US" sz="2150" dirty="0">
                <a:solidFill>
                  <a:srgbClr val="CFD0D8"/>
                </a:solidFill>
                <a:latin typeface="Instrument Sans" pitchFamily="34" charset="0"/>
                <a:ea typeface="Instrument Sans" pitchFamily="34" charset="-122"/>
                <a:cs typeface="Instrument Sans" pitchFamily="34" charset="-120"/>
              </a:rPr>
              <a:t>Tailored Support</a:t>
            </a:r>
            <a:endParaRPr lang="en-US" sz="2150" dirty="0"/>
          </a:p>
        </p:txBody>
      </p:sp>
      <p:sp>
        <p:nvSpPr>
          <p:cNvPr id="12" name="Text 6"/>
          <p:cNvSpPr/>
          <p:nvPr/>
        </p:nvSpPr>
        <p:spPr>
          <a:xfrm>
            <a:off x="7709178" y="6327815"/>
            <a:ext cx="6143268" cy="1066919"/>
          </a:xfrm>
          <a:prstGeom prst="rect">
            <a:avLst/>
          </a:prstGeom>
          <a:noFill/>
          <a:ln/>
        </p:spPr>
        <p:txBody>
          <a:bodyPr wrap="square" lIns="0" tIns="0" rIns="0" bIns="0" rtlCol="0" anchor="t"/>
          <a:lstStyle/>
          <a:p>
            <a:pPr algn="l" indent="0" marL="0">
              <a:lnSpc>
                <a:spcPts val="2800"/>
              </a:lnSpc>
              <a:buNone/>
            </a:pPr>
            <a:r>
              <a:rPr lang="en-US" sz="1750" dirty="0">
                <a:solidFill>
                  <a:srgbClr val="CFD0D8"/>
                </a:solidFill>
                <a:latin typeface="Instrument Sans" pitchFamily="34" charset="0"/>
                <a:ea typeface="Instrument Sans" pitchFamily="34" charset="-122"/>
                <a:cs typeface="Instrument Sans" pitchFamily="34" charset="-120"/>
              </a:rPr>
              <a:t>Based on the analysis, SOS AI provides customized recommendations, coping strategies, and support interventions to address the user's specific needs.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9610" y="829389"/>
            <a:ext cx="7488555" cy="615672"/>
          </a:xfrm>
          <a:prstGeom prst="rect">
            <a:avLst/>
          </a:prstGeom>
          <a:noFill/>
          <a:ln/>
        </p:spPr>
        <p:txBody>
          <a:bodyPr wrap="none" lIns="0" tIns="0" rIns="0" bIns="0" rtlCol="0" anchor="t"/>
          <a:lstStyle/>
          <a:p>
            <a:pPr indent="0" marL="0">
              <a:lnSpc>
                <a:spcPts val="4800"/>
              </a:lnSpc>
              <a:buNone/>
            </a:pPr>
            <a:r>
              <a:rPr lang="en-US" sz="3850" dirty="0">
                <a:solidFill>
                  <a:srgbClr val="CBCCCE"/>
                </a:solidFill>
                <a:latin typeface="Instrument Sans" pitchFamily="34" charset="0"/>
                <a:ea typeface="Instrument Sans" pitchFamily="34" charset="-122"/>
                <a:cs typeface="Instrument Sans" pitchFamily="34" charset="-120"/>
              </a:rPr>
              <a:t>Key Features and Functionalities</a:t>
            </a:r>
            <a:endParaRPr lang="en-US" sz="3850" dirty="0"/>
          </a:p>
        </p:txBody>
      </p:sp>
      <p:pic>
        <p:nvPicPr>
          <p:cNvPr id="4" name="Image 1" descr="preencoded.png">    </p:cNvPr>
          <p:cNvPicPr>
            <a:picLocks noChangeAspect="1"/>
          </p:cNvPicPr>
          <p:nvPr/>
        </p:nvPicPr>
        <p:blipFill>
          <a:blip r:embed="rId2"/>
          <a:stretch>
            <a:fillRect/>
          </a:stretch>
        </p:blipFill>
        <p:spPr>
          <a:xfrm>
            <a:off x="689610" y="1740575"/>
            <a:ext cx="492562" cy="492562"/>
          </a:xfrm>
          <a:prstGeom prst="rect">
            <a:avLst/>
          </a:prstGeom>
        </p:spPr>
      </p:pic>
      <p:sp>
        <p:nvSpPr>
          <p:cNvPr id="5" name="Text 1"/>
          <p:cNvSpPr/>
          <p:nvPr/>
        </p:nvSpPr>
        <p:spPr>
          <a:xfrm>
            <a:off x="689610" y="2430066"/>
            <a:ext cx="2840236" cy="307896"/>
          </a:xfrm>
          <a:prstGeom prst="rect">
            <a:avLst/>
          </a:prstGeom>
          <a:noFill/>
          <a:ln/>
        </p:spPr>
        <p:txBody>
          <a:bodyPr wrap="none" lIns="0" tIns="0" rIns="0" bIns="0" rtlCol="0" anchor="t"/>
          <a:lstStyle/>
          <a:p>
            <a:pPr algn="l"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Conversational Interface</a:t>
            </a:r>
            <a:endParaRPr lang="en-US" sz="1900" dirty="0"/>
          </a:p>
        </p:txBody>
      </p:sp>
      <p:sp>
        <p:nvSpPr>
          <p:cNvPr id="6" name="Text 2"/>
          <p:cNvSpPr/>
          <p:nvPr/>
        </p:nvSpPr>
        <p:spPr>
          <a:xfrm>
            <a:off x="689610" y="2856071"/>
            <a:ext cx="3734633" cy="1261110"/>
          </a:xfrm>
          <a:prstGeom prst="rect">
            <a:avLst/>
          </a:prstGeom>
          <a:noFill/>
          <a:ln/>
        </p:spPr>
        <p:txBody>
          <a:bodyPr wrap="square" lIns="0" tIns="0" rIns="0" bIns="0" rtlCol="0" anchor="t"/>
          <a:lstStyle/>
          <a:p>
            <a:pPr algn="l" indent="0" marL="0">
              <a:lnSpc>
                <a:spcPts val="2450"/>
              </a:lnSpc>
              <a:buNone/>
            </a:pPr>
            <a:r>
              <a:rPr lang="en-US" sz="1550" dirty="0">
                <a:solidFill>
                  <a:srgbClr val="CFD0D8"/>
                </a:solidFill>
                <a:latin typeface="Instrument Sans" pitchFamily="34" charset="0"/>
                <a:ea typeface="Instrument Sans" pitchFamily="34" charset="-122"/>
                <a:cs typeface="Instrument Sans" pitchFamily="34" charset="-120"/>
              </a:rPr>
              <a:t>SOS AI offers an intuitive, conversational interface that allows users to communicate their thoughts and feelings in a natural, comfortable way.</a:t>
            </a:r>
            <a:endParaRPr lang="en-US" sz="1550" dirty="0"/>
          </a:p>
        </p:txBody>
      </p:sp>
      <p:pic>
        <p:nvPicPr>
          <p:cNvPr id="7" name="Image 2" descr="preencoded.png">    </p:cNvPr>
          <p:cNvPicPr>
            <a:picLocks noChangeAspect="1"/>
          </p:cNvPicPr>
          <p:nvPr/>
        </p:nvPicPr>
        <p:blipFill>
          <a:blip r:embed="rId3"/>
          <a:stretch>
            <a:fillRect/>
          </a:stretch>
        </p:blipFill>
        <p:spPr>
          <a:xfrm>
            <a:off x="4719757" y="1740575"/>
            <a:ext cx="492562" cy="492562"/>
          </a:xfrm>
          <a:prstGeom prst="rect">
            <a:avLst/>
          </a:prstGeom>
        </p:spPr>
      </p:pic>
      <p:sp>
        <p:nvSpPr>
          <p:cNvPr id="8" name="Text 3"/>
          <p:cNvSpPr/>
          <p:nvPr/>
        </p:nvSpPr>
        <p:spPr>
          <a:xfrm>
            <a:off x="4719757" y="2430066"/>
            <a:ext cx="3025854" cy="307896"/>
          </a:xfrm>
          <a:prstGeom prst="rect">
            <a:avLst/>
          </a:prstGeom>
          <a:noFill/>
          <a:ln/>
        </p:spPr>
        <p:txBody>
          <a:bodyPr wrap="none" lIns="0" tIns="0" rIns="0" bIns="0" rtlCol="0" anchor="t"/>
          <a:lstStyle/>
          <a:p>
            <a:pPr algn="l"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Routine and Goal Tracking</a:t>
            </a:r>
            <a:endParaRPr lang="en-US" sz="1900" dirty="0"/>
          </a:p>
        </p:txBody>
      </p:sp>
      <p:sp>
        <p:nvSpPr>
          <p:cNvPr id="9" name="Text 4"/>
          <p:cNvSpPr/>
          <p:nvPr/>
        </p:nvSpPr>
        <p:spPr>
          <a:xfrm>
            <a:off x="4719757" y="2856071"/>
            <a:ext cx="3734633" cy="1261110"/>
          </a:xfrm>
          <a:prstGeom prst="rect">
            <a:avLst/>
          </a:prstGeom>
          <a:noFill/>
          <a:ln/>
        </p:spPr>
        <p:txBody>
          <a:bodyPr wrap="square" lIns="0" tIns="0" rIns="0" bIns="0" rtlCol="0" anchor="t"/>
          <a:lstStyle/>
          <a:p>
            <a:pPr algn="l" indent="0" marL="0">
              <a:lnSpc>
                <a:spcPts val="2450"/>
              </a:lnSpc>
              <a:buNone/>
            </a:pPr>
            <a:r>
              <a:rPr lang="en-US" sz="1550" dirty="0">
                <a:solidFill>
                  <a:srgbClr val="CFD0D8"/>
                </a:solidFill>
                <a:latin typeface="Instrument Sans" pitchFamily="34" charset="0"/>
                <a:ea typeface="Instrument Sans" pitchFamily="34" charset="-122"/>
                <a:cs typeface="Instrument Sans" pitchFamily="34" charset="-120"/>
              </a:rPr>
              <a:t>The system helps users establish and maintain healthy routines, track their progress, and set achievable goals to support their recovery and growth.</a:t>
            </a:r>
            <a:endParaRPr lang="en-US" sz="1550" dirty="0"/>
          </a:p>
        </p:txBody>
      </p:sp>
      <p:pic>
        <p:nvPicPr>
          <p:cNvPr id="10" name="Image 3" descr="preencoded.png">    </p:cNvPr>
          <p:cNvPicPr>
            <a:picLocks noChangeAspect="1"/>
          </p:cNvPicPr>
          <p:nvPr/>
        </p:nvPicPr>
        <p:blipFill>
          <a:blip r:embed="rId4"/>
          <a:stretch>
            <a:fillRect/>
          </a:stretch>
        </p:blipFill>
        <p:spPr>
          <a:xfrm>
            <a:off x="689610" y="4708208"/>
            <a:ext cx="492562" cy="492562"/>
          </a:xfrm>
          <a:prstGeom prst="rect">
            <a:avLst/>
          </a:prstGeom>
        </p:spPr>
      </p:pic>
      <p:sp>
        <p:nvSpPr>
          <p:cNvPr id="11" name="Text 5"/>
          <p:cNvSpPr/>
          <p:nvPr/>
        </p:nvSpPr>
        <p:spPr>
          <a:xfrm>
            <a:off x="689610" y="5397698"/>
            <a:ext cx="2462808" cy="307896"/>
          </a:xfrm>
          <a:prstGeom prst="rect">
            <a:avLst/>
          </a:prstGeom>
          <a:noFill/>
          <a:ln/>
        </p:spPr>
        <p:txBody>
          <a:bodyPr wrap="none" lIns="0" tIns="0" rIns="0" bIns="0" rtlCol="0" anchor="t"/>
          <a:lstStyle/>
          <a:p>
            <a:pPr algn="l"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Guided Exercises</a:t>
            </a:r>
            <a:endParaRPr lang="en-US" sz="1900" dirty="0"/>
          </a:p>
        </p:txBody>
      </p:sp>
      <p:sp>
        <p:nvSpPr>
          <p:cNvPr id="12" name="Text 6"/>
          <p:cNvSpPr/>
          <p:nvPr/>
        </p:nvSpPr>
        <p:spPr>
          <a:xfrm>
            <a:off x="689610" y="5823704"/>
            <a:ext cx="3734633" cy="1576388"/>
          </a:xfrm>
          <a:prstGeom prst="rect">
            <a:avLst/>
          </a:prstGeom>
          <a:noFill/>
          <a:ln/>
        </p:spPr>
        <p:txBody>
          <a:bodyPr wrap="square" lIns="0" tIns="0" rIns="0" bIns="0" rtlCol="0" anchor="t"/>
          <a:lstStyle/>
          <a:p>
            <a:pPr algn="l" indent="0" marL="0">
              <a:lnSpc>
                <a:spcPts val="2450"/>
              </a:lnSpc>
              <a:buNone/>
            </a:pPr>
            <a:r>
              <a:rPr lang="en-US" sz="1550" dirty="0">
                <a:solidFill>
                  <a:srgbClr val="CFD0D8"/>
                </a:solidFill>
                <a:latin typeface="Instrument Sans" pitchFamily="34" charset="0"/>
                <a:ea typeface="Instrument Sans" pitchFamily="34" charset="-122"/>
                <a:cs typeface="Instrument Sans" pitchFamily="34" charset="-120"/>
              </a:rPr>
              <a:t>SOS AI provides users with a library of evidence-based mindfulness, meditation, and relaxation exercises to help manage stress and improve well-being.</a:t>
            </a:r>
            <a:endParaRPr lang="en-US" sz="1550" dirty="0"/>
          </a:p>
        </p:txBody>
      </p:sp>
      <p:pic>
        <p:nvPicPr>
          <p:cNvPr id="13" name="Image 4" descr="preencoded.png">    </p:cNvPr>
          <p:cNvPicPr>
            <a:picLocks noChangeAspect="1"/>
          </p:cNvPicPr>
          <p:nvPr/>
        </p:nvPicPr>
        <p:blipFill>
          <a:blip r:embed="rId5"/>
          <a:stretch>
            <a:fillRect/>
          </a:stretch>
        </p:blipFill>
        <p:spPr>
          <a:xfrm>
            <a:off x="4719757" y="4708208"/>
            <a:ext cx="492562" cy="492562"/>
          </a:xfrm>
          <a:prstGeom prst="rect">
            <a:avLst/>
          </a:prstGeom>
        </p:spPr>
      </p:pic>
      <p:sp>
        <p:nvSpPr>
          <p:cNvPr id="14" name="Text 7"/>
          <p:cNvSpPr/>
          <p:nvPr/>
        </p:nvSpPr>
        <p:spPr>
          <a:xfrm>
            <a:off x="4719757" y="5397698"/>
            <a:ext cx="2462808" cy="307896"/>
          </a:xfrm>
          <a:prstGeom prst="rect">
            <a:avLst/>
          </a:prstGeom>
          <a:noFill/>
          <a:ln/>
        </p:spPr>
        <p:txBody>
          <a:bodyPr wrap="none" lIns="0" tIns="0" rIns="0" bIns="0" rtlCol="0" anchor="t"/>
          <a:lstStyle/>
          <a:p>
            <a:pPr algn="l"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Community Support</a:t>
            </a:r>
            <a:endParaRPr lang="en-US" sz="1900" dirty="0"/>
          </a:p>
        </p:txBody>
      </p:sp>
      <p:sp>
        <p:nvSpPr>
          <p:cNvPr id="15" name="Text 8"/>
          <p:cNvSpPr/>
          <p:nvPr/>
        </p:nvSpPr>
        <p:spPr>
          <a:xfrm>
            <a:off x="4719757" y="5823704"/>
            <a:ext cx="3734633" cy="1261110"/>
          </a:xfrm>
          <a:prstGeom prst="rect">
            <a:avLst/>
          </a:prstGeom>
          <a:noFill/>
          <a:ln/>
        </p:spPr>
        <p:txBody>
          <a:bodyPr wrap="square" lIns="0" tIns="0" rIns="0" bIns="0" rtlCol="0" anchor="t"/>
          <a:lstStyle/>
          <a:p>
            <a:pPr algn="l" indent="0" marL="0">
              <a:lnSpc>
                <a:spcPts val="2450"/>
              </a:lnSpc>
              <a:buNone/>
            </a:pPr>
            <a:r>
              <a:rPr lang="en-US" sz="1550" dirty="0">
                <a:solidFill>
                  <a:srgbClr val="CFD0D8"/>
                </a:solidFill>
                <a:latin typeface="Instrument Sans" pitchFamily="34" charset="0"/>
                <a:ea typeface="Instrument Sans" pitchFamily="34" charset="-122"/>
                <a:cs typeface="Instrument Sans" pitchFamily="34" charset="-120"/>
              </a:rPr>
              <a:t>The platform connects users with a supportive community of peers, clinicians, and experts, fostering a sense of belonging and shared understanding.</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9848" y="832485"/>
            <a:ext cx="4927997" cy="615910"/>
          </a:xfrm>
          <a:prstGeom prst="rect">
            <a:avLst/>
          </a:prstGeom>
          <a:noFill/>
          <a:ln/>
        </p:spPr>
        <p:txBody>
          <a:bodyPr wrap="none" lIns="0" tIns="0" rIns="0" bIns="0" rtlCol="0" anchor="t"/>
          <a:lstStyle/>
          <a:p>
            <a:pPr indent="0" marL="0">
              <a:lnSpc>
                <a:spcPts val="4850"/>
              </a:lnSpc>
              <a:buNone/>
            </a:pPr>
            <a:r>
              <a:rPr lang="en-US" sz="3850" dirty="0">
                <a:solidFill>
                  <a:srgbClr val="CBCCCE"/>
                </a:solidFill>
                <a:latin typeface="Instrument Sans" pitchFamily="34" charset="0"/>
                <a:ea typeface="Instrument Sans" pitchFamily="34" charset="-122"/>
                <a:cs typeface="Instrument Sans" pitchFamily="34" charset="-120"/>
              </a:rPr>
              <a:t>Benefits to Users</a:t>
            </a:r>
            <a:endParaRPr lang="en-US" sz="3850" dirty="0"/>
          </a:p>
        </p:txBody>
      </p:sp>
      <p:sp>
        <p:nvSpPr>
          <p:cNvPr id="4" name="Shape 1"/>
          <p:cNvSpPr/>
          <p:nvPr/>
        </p:nvSpPr>
        <p:spPr>
          <a:xfrm>
            <a:off x="689848" y="1744028"/>
            <a:ext cx="3783687" cy="2727960"/>
          </a:xfrm>
          <a:prstGeom prst="roundRect">
            <a:avLst>
              <a:gd name="adj" fmla="val 3035"/>
            </a:avLst>
          </a:prstGeom>
          <a:solidFill>
            <a:srgbClr val="3D3D42"/>
          </a:solidFill>
          <a:ln w="7620">
            <a:solidFill>
              <a:srgbClr val="56565B"/>
            </a:solidFill>
            <a:prstDash val="solid"/>
          </a:ln>
        </p:spPr>
      </p:sp>
      <p:sp>
        <p:nvSpPr>
          <p:cNvPr id="5" name="Text 2"/>
          <p:cNvSpPr/>
          <p:nvPr/>
        </p:nvSpPr>
        <p:spPr>
          <a:xfrm>
            <a:off x="894517" y="1948696"/>
            <a:ext cx="2558534" cy="308015"/>
          </a:xfrm>
          <a:prstGeom prst="rect">
            <a:avLst/>
          </a:prstGeom>
          <a:noFill/>
          <a:ln/>
        </p:spPr>
        <p:txBody>
          <a:bodyPr wrap="none" lIns="0" tIns="0" rIns="0" bIns="0" rtlCol="0" anchor="t"/>
          <a:lstStyle/>
          <a:p>
            <a:pPr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Empowered Self-Care</a:t>
            </a:r>
            <a:endParaRPr lang="en-US" sz="1900" dirty="0"/>
          </a:p>
        </p:txBody>
      </p:sp>
      <p:sp>
        <p:nvSpPr>
          <p:cNvPr id="6" name="Text 3"/>
          <p:cNvSpPr/>
          <p:nvPr/>
        </p:nvSpPr>
        <p:spPr>
          <a:xfrm>
            <a:off x="894517" y="2374940"/>
            <a:ext cx="3374350" cy="1576983"/>
          </a:xfrm>
          <a:prstGeom prst="rect">
            <a:avLst/>
          </a:prstGeom>
          <a:noFill/>
          <a:ln/>
        </p:spPr>
        <p:txBody>
          <a:bodyPr wrap="square" lIns="0" tIns="0" rIns="0" bIns="0" rtlCol="0" anchor="t"/>
          <a:lstStyle/>
          <a:p>
            <a:pPr indent="0" marL="0">
              <a:lnSpc>
                <a:spcPts val="2450"/>
              </a:lnSpc>
              <a:buNone/>
            </a:pPr>
            <a:r>
              <a:rPr lang="en-US" sz="1550" dirty="0">
                <a:solidFill>
                  <a:srgbClr val="CFD0D8"/>
                </a:solidFill>
                <a:latin typeface="Instrument Sans" pitchFamily="34" charset="0"/>
                <a:ea typeface="Instrument Sans" pitchFamily="34" charset="-122"/>
                <a:cs typeface="Instrument Sans" pitchFamily="34" charset="-120"/>
              </a:rPr>
              <a:t>SOS AI empowers users to take an active role in their mental health and disability management, providing them with the tools and support to achieve their goals.</a:t>
            </a:r>
            <a:endParaRPr lang="en-US" sz="1550" dirty="0"/>
          </a:p>
        </p:txBody>
      </p:sp>
      <p:sp>
        <p:nvSpPr>
          <p:cNvPr id="7" name="Shape 4"/>
          <p:cNvSpPr/>
          <p:nvPr/>
        </p:nvSpPr>
        <p:spPr>
          <a:xfrm>
            <a:off x="4670584" y="1744028"/>
            <a:ext cx="3783687" cy="2727960"/>
          </a:xfrm>
          <a:prstGeom prst="roundRect">
            <a:avLst>
              <a:gd name="adj" fmla="val 3035"/>
            </a:avLst>
          </a:prstGeom>
          <a:solidFill>
            <a:srgbClr val="3D3D42"/>
          </a:solidFill>
          <a:ln w="7620">
            <a:solidFill>
              <a:srgbClr val="56565B"/>
            </a:solidFill>
            <a:prstDash val="solid"/>
          </a:ln>
        </p:spPr>
      </p:sp>
      <p:sp>
        <p:nvSpPr>
          <p:cNvPr id="8" name="Text 5"/>
          <p:cNvSpPr/>
          <p:nvPr/>
        </p:nvSpPr>
        <p:spPr>
          <a:xfrm>
            <a:off x="4875252" y="1948696"/>
            <a:ext cx="2463998" cy="308015"/>
          </a:xfrm>
          <a:prstGeom prst="rect">
            <a:avLst/>
          </a:prstGeom>
          <a:noFill/>
          <a:ln/>
        </p:spPr>
        <p:txBody>
          <a:bodyPr wrap="none" lIns="0" tIns="0" rIns="0" bIns="0" rtlCol="0" anchor="t"/>
          <a:lstStyle/>
          <a:p>
            <a:pPr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Reduced Isolation</a:t>
            </a:r>
            <a:endParaRPr lang="en-US" sz="1900" dirty="0"/>
          </a:p>
        </p:txBody>
      </p:sp>
      <p:sp>
        <p:nvSpPr>
          <p:cNvPr id="9" name="Text 6"/>
          <p:cNvSpPr/>
          <p:nvPr/>
        </p:nvSpPr>
        <p:spPr>
          <a:xfrm>
            <a:off x="4875252" y="2374940"/>
            <a:ext cx="3374350" cy="1892379"/>
          </a:xfrm>
          <a:prstGeom prst="rect">
            <a:avLst/>
          </a:prstGeom>
          <a:noFill/>
          <a:ln/>
        </p:spPr>
        <p:txBody>
          <a:bodyPr wrap="square" lIns="0" tIns="0" rIns="0" bIns="0" rtlCol="0" anchor="t"/>
          <a:lstStyle/>
          <a:p>
            <a:pPr indent="0" marL="0">
              <a:lnSpc>
                <a:spcPts val="2450"/>
              </a:lnSpc>
              <a:buNone/>
            </a:pPr>
            <a:r>
              <a:rPr lang="en-US" sz="1550" dirty="0">
                <a:solidFill>
                  <a:srgbClr val="CFD0D8"/>
                </a:solidFill>
                <a:latin typeface="Instrument Sans" pitchFamily="34" charset="0"/>
                <a:ea typeface="Instrument Sans" pitchFamily="34" charset="-122"/>
                <a:cs typeface="Instrument Sans" pitchFamily="34" charset="-120"/>
              </a:rPr>
              <a:t>The platform's community features and personalized support help to alleviate feelings of loneliness and isolation, which are common among individuals with mental health or disability challenges.</a:t>
            </a:r>
            <a:endParaRPr lang="en-US" sz="1550" dirty="0"/>
          </a:p>
        </p:txBody>
      </p:sp>
      <p:sp>
        <p:nvSpPr>
          <p:cNvPr id="10" name="Shape 7"/>
          <p:cNvSpPr/>
          <p:nvPr/>
        </p:nvSpPr>
        <p:spPr>
          <a:xfrm>
            <a:off x="689848" y="4669036"/>
            <a:ext cx="3783687" cy="2727960"/>
          </a:xfrm>
          <a:prstGeom prst="roundRect">
            <a:avLst>
              <a:gd name="adj" fmla="val 3035"/>
            </a:avLst>
          </a:prstGeom>
          <a:solidFill>
            <a:srgbClr val="3D3D42"/>
          </a:solidFill>
          <a:ln w="7620">
            <a:solidFill>
              <a:srgbClr val="56565B"/>
            </a:solidFill>
            <a:prstDash val="solid"/>
          </a:ln>
        </p:spPr>
      </p:sp>
      <p:sp>
        <p:nvSpPr>
          <p:cNvPr id="11" name="Text 8"/>
          <p:cNvSpPr/>
          <p:nvPr/>
        </p:nvSpPr>
        <p:spPr>
          <a:xfrm>
            <a:off x="894517" y="4873704"/>
            <a:ext cx="2463998" cy="308015"/>
          </a:xfrm>
          <a:prstGeom prst="rect">
            <a:avLst/>
          </a:prstGeom>
          <a:noFill/>
          <a:ln/>
        </p:spPr>
        <p:txBody>
          <a:bodyPr wrap="none" lIns="0" tIns="0" rIns="0" bIns="0" rtlCol="0" anchor="t"/>
          <a:lstStyle/>
          <a:p>
            <a:pPr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Improved Outcomes</a:t>
            </a:r>
            <a:endParaRPr lang="en-US" sz="1900" dirty="0"/>
          </a:p>
        </p:txBody>
      </p:sp>
      <p:sp>
        <p:nvSpPr>
          <p:cNvPr id="12" name="Text 9"/>
          <p:cNvSpPr/>
          <p:nvPr/>
        </p:nvSpPr>
        <p:spPr>
          <a:xfrm>
            <a:off x="894517" y="5299948"/>
            <a:ext cx="3374350" cy="1892379"/>
          </a:xfrm>
          <a:prstGeom prst="rect">
            <a:avLst/>
          </a:prstGeom>
          <a:noFill/>
          <a:ln/>
        </p:spPr>
        <p:txBody>
          <a:bodyPr wrap="square" lIns="0" tIns="0" rIns="0" bIns="0" rtlCol="0" anchor="t"/>
          <a:lstStyle/>
          <a:p>
            <a:pPr indent="0" marL="0">
              <a:lnSpc>
                <a:spcPts val="2450"/>
              </a:lnSpc>
              <a:buNone/>
            </a:pPr>
            <a:r>
              <a:rPr lang="en-US" sz="1550" dirty="0">
                <a:solidFill>
                  <a:srgbClr val="CFD0D8"/>
                </a:solidFill>
                <a:latin typeface="Instrument Sans" pitchFamily="34" charset="0"/>
                <a:ea typeface="Instrument Sans" pitchFamily="34" charset="-122"/>
                <a:cs typeface="Instrument Sans" pitchFamily="34" charset="-120"/>
              </a:rPr>
              <a:t>Through its data-driven, personalized approach, SOS AI has demonstrated significant improvements in users' mental well-being, symptom management, and overall quality of life.</a:t>
            </a:r>
            <a:endParaRPr lang="en-US" sz="1550" dirty="0"/>
          </a:p>
        </p:txBody>
      </p:sp>
      <p:sp>
        <p:nvSpPr>
          <p:cNvPr id="13" name="Shape 10"/>
          <p:cNvSpPr/>
          <p:nvPr/>
        </p:nvSpPr>
        <p:spPr>
          <a:xfrm>
            <a:off x="4670584" y="4669036"/>
            <a:ext cx="3783687" cy="2727960"/>
          </a:xfrm>
          <a:prstGeom prst="roundRect">
            <a:avLst>
              <a:gd name="adj" fmla="val 3035"/>
            </a:avLst>
          </a:prstGeom>
          <a:solidFill>
            <a:srgbClr val="3D3D42"/>
          </a:solidFill>
          <a:ln w="7620">
            <a:solidFill>
              <a:srgbClr val="56565B"/>
            </a:solidFill>
            <a:prstDash val="solid"/>
          </a:ln>
        </p:spPr>
      </p:sp>
      <p:sp>
        <p:nvSpPr>
          <p:cNvPr id="14" name="Text 11"/>
          <p:cNvSpPr/>
          <p:nvPr/>
        </p:nvSpPr>
        <p:spPr>
          <a:xfrm>
            <a:off x="4875252" y="4873704"/>
            <a:ext cx="2858333" cy="308015"/>
          </a:xfrm>
          <a:prstGeom prst="rect">
            <a:avLst/>
          </a:prstGeom>
          <a:noFill/>
          <a:ln/>
        </p:spPr>
        <p:txBody>
          <a:bodyPr wrap="none" lIns="0" tIns="0" rIns="0" bIns="0" rtlCol="0" anchor="t"/>
          <a:lstStyle/>
          <a:p>
            <a:pPr indent="0" marL="0">
              <a:lnSpc>
                <a:spcPts val="2400"/>
              </a:lnSpc>
              <a:buNone/>
            </a:pPr>
            <a:r>
              <a:rPr lang="en-US" sz="1900" dirty="0">
                <a:solidFill>
                  <a:srgbClr val="CFD0D8"/>
                </a:solidFill>
                <a:latin typeface="Instrument Sans" pitchFamily="34" charset="0"/>
                <a:ea typeface="Instrument Sans" pitchFamily="34" charset="-122"/>
                <a:cs typeface="Instrument Sans" pitchFamily="34" charset="-120"/>
              </a:rPr>
              <a:t>Increased Independence</a:t>
            </a:r>
            <a:endParaRPr lang="en-US" sz="1900" dirty="0"/>
          </a:p>
        </p:txBody>
      </p:sp>
      <p:sp>
        <p:nvSpPr>
          <p:cNvPr id="15" name="Text 12"/>
          <p:cNvSpPr/>
          <p:nvPr/>
        </p:nvSpPr>
        <p:spPr>
          <a:xfrm>
            <a:off x="4875252" y="5299948"/>
            <a:ext cx="3374350" cy="1576983"/>
          </a:xfrm>
          <a:prstGeom prst="rect">
            <a:avLst/>
          </a:prstGeom>
          <a:noFill/>
          <a:ln/>
        </p:spPr>
        <p:txBody>
          <a:bodyPr wrap="square" lIns="0" tIns="0" rIns="0" bIns="0" rtlCol="0" anchor="t"/>
          <a:lstStyle/>
          <a:p>
            <a:pPr indent="0" marL="0">
              <a:lnSpc>
                <a:spcPts val="2450"/>
              </a:lnSpc>
              <a:buNone/>
            </a:pPr>
            <a:r>
              <a:rPr lang="en-US" sz="1550" dirty="0">
                <a:solidFill>
                  <a:srgbClr val="CFD0D8"/>
                </a:solidFill>
                <a:latin typeface="Instrument Sans" pitchFamily="34" charset="0"/>
                <a:ea typeface="Instrument Sans" pitchFamily="34" charset="-122"/>
                <a:cs typeface="Instrument Sans" pitchFamily="34" charset="-120"/>
              </a:rPr>
              <a:t>The AI-powered assistive features of SOS AI help users develop the skills and confidence to live more independently, fostering a greater sense of autonomy and self-reliance.</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98857" y="1012150"/>
            <a:ext cx="7375208" cy="546854"/>
          </a:xfrm>
          <a:prstGeom prst="rect">
            <a:avLst/>
          </a:prstGeom>
          <a:noFill/>
          <a:ln/>
        </p:spPr>
        <p:txBody>
          <a:bodyPr wrap="none" lIns="0" tIns="0" rIns="0" bIns="0" rtlCol="0" anchor="t"/>
          <a:lstStyle/>
          <a:p>
            <a:pPr indent="0" marL="0">
              <a:lnSpc>
                <a:spcPts val="4300"/>
              </a:lnSpc>
              <a:buNone/>
            </a:pPr>
            <a:r>
              <a:rPr lang="en-US" sz="3400" dirty="0">
                <a:solidFill>
                  <a:srgbClr val="CBCCCE"/>
                </a:solidFill>
                <a:latin typeface="Instrument Sans" pitchFamily="34" charset="0"/>
                <a:ea typeface="Instrument Sans" pitchFamily="34" charset="-122"/>
                <a:cs typeface="Instrument Sans" pitchFamily="34" charset="-120"/>
              </a:rPr>
              <a:t>Future Developments and Roadmap</a:t>
            </a:r>
            <a:endParaRPr lang="en-US" sz="3400" dirty="0"/>
          </a:p>
        </p:txBody>
      </p:sp>
      <p:sp>
        <p:nvSpPr>
          <p:cNvPr id="4" name="Shape 1"/>
          <p:cNvSpPr/>
          <p:nvPr/>
        </p:nvSpPr>
        <p:spPr>
          <a:xfrm>
            <a:off x="6098857" y="1821418"/>
            <a:ext cx="7919085" cy="5395913"/>
          </a:xfrm>
          <a:prstGeom prst="roundRect">
            <a:avLst>
              <a:gd name="adj" fmla="val 1362"/>
            </a:avLst>
          </a:prstGeom>
          <a:noFill/>
          <a:ln w="7620">
            <a:solidFill>
              <a:srgbClr val="FFFFFF">
                <a:alpha val="24000"/>
              </a:srgbClr>
            </a:solidFill>
            <a:prstDash val="solid"/>
          </a:ln>
        </p:spPr>
      </p:sp>
      <p:sp>
        <p:nvSpPr>
          <p:cNvPr id="5" name="Shape 2"/>
          <p:cNvSpPr/>
          <p:nvPr/>
        </p:nvSpPr>
        <p:spPr>
          <a:xfrm>
            <a:off x="6106478" y="1829038"/>
            <a:ext cx="7903845" cy="1065133"/>
          </a:xfrm>
          <a:prstGeom prst="rect">
            <a:avLst/>
          </a:prstGeom>
          <a:solidFill>
            <a:srgbClr val="FFFFFF">
              <a:alpha val="4000"/>
            </a:srgbClr>
          </a:solidFill>
          <a:ln/>
        </p:spPr>
      </p:sp>
      <p:sp>
        <p:nvSpPr>
          <p:cNvPr id="6" name="Text 3"/>
          <p:cNvSpPr/>
          <p:nvPr/>
        </p:nvSpPr>
        <p:spPr>
          <a:xfrm>
            <a:off x="6281380" y="1941552"/>
            <a:ext cx="3598307" cy="280035"/>
          </a:xfrm>
          <a:prstGeom prst="rect">
            <a:avLst/>
          </a:prstGeom>
          <a:noFill/>
          <a:ln/>
        </p:spPr>
        <p:txBody>
          <a:bodyPr wrap="none" lIns="0" tIns="0" rIns="0" bIns="0" rtlCol="0" anchor="t"/>
          <a:lstStyle/>
          <a:p>
            <a:pPr indent="0" marL="0">
              <a:lnSpc>
                <a:spcPts val="2200"/>
              </a:lnSpc>
              <a:buNone/>
            </a:pPr>
            <a:r>
              <a:rPr lang="en-US" sz="1350" dirty="0">
                <a:solidFill>
                  <a:srgbClr val="CFD0D8"/>
                </a:solidFill>
                <a:latin typeface="Instrument Sans" pitchFamily="34" charset="0"/>
                <a:ea typeface="Instrument Sans" pitchFamily="34" charset="-122"/>
                <a:cs typeface="Instrument Sans" pitchFamily="34" charset="-120"/>
              </a:rPr>
              <a:t>Expanded Reach</a:t>
            </a:r>
            <a:endParaRPr lang="en-US" sz="1350" dirty="0"/>
          </a:p>
        </p:txBody>
      </p:sp>
      <p:sp>
        <p:nvSpPr>
          <p:cNvPr id="7" name="Text 4"/>
          <p:cNvSpPr/>
          <p:nvPr/>
        </p:nvSpPr>
        <p:spPr>
          <a:xfrm>
            <a:off x="10237113" y="1941552"/>
            <a:ext cx="3598307" cy="840105"/>
          </a:xfrm>
          <a:prstGeom prst="rect">
            <a:avLst/>
          </a:prstGeom>
          <a:noFill/>
          <a:ln/>
        </p:spPr>
        <p:txBody>
          <a:bodyPr wrap="square" lIns="0" tIns="0" rIns="0" bIns="0" rtlCol="0" anchor="t"/>
          <a:lstStyle/>
          <a:p>
            <a:pPr indent="0" marL="0">
              <a:lnSpc>
                <a:spcPts val="2200"/>
              </a:lnSpc>
              <a:buNone/>
            </a:pPr>
            <a:r>
              <a:rPr lang="en-US" sz="1350" dirty="0">
                <a:solidFill>
                  <a:srgbClr val="CFD0D8"/>
                </a:solidFill>
                <a:latin typeface="Instrument Sans" pitchFamily="34" charset="0"/>
                <a:ea typeface="Instrument Sans" pitchFamily="34" charset="-122"/>
                <a:cs typeface="Instrument Sans" pitchFamily="34" charset="-120"/>
              </a:rPr>
              <a:t>Increase accessibility and availability of SOS AI in underserved communities and global regions.</a:t>
            </a:r>
            <a:endParaRPr lang="en-US" sz="1350" dirty="0"/>
          </a:p>
        </p:txBody>
      </p:sp>
      <p:sp>
        <p:nvSpPr>
          <p:cNvPr id="8" name="Shape 5"/>
          <p:cNvSpPr/>
          <p:nvPr/>
        </p:nvSpPr>
        <p:spPr>
          <a:xfrm>
            <a:off x="6106478" y="2894171"/>
            <a:ext cx="7903845" cy="1345168"/>
          </a:xfrm>
          <a:prstGeom prst="rect">
            <a:avLst/>
          </a:prstGeom>
          <a:solidFill>
            <a:srgbClr val="000000">
              <a:alpha val="4000"/>
            </a:srgbClr>
          </a:solidFill>
          <a:ln/>
        </p:spPr>
      </p:sp>
      <p:sp>
        <p:nvSpPr>
          <p:cNvPr id="9" name="Text 6"/>
          <p:cNvSpPr/>
          <p:nvPr/>
        </p:nvSpPr>
        <p:spPr>
          <a:xfrm>
            <a:off x="6281380" y="3006685"/>
            <a:ext cx="3598307" cy="280035"/>
          </a:xfrm>
          <a:prstGeom prst="rect">
            <a:avLst/>
          </a:prstGeom>
          <a:noFill/>
          <a:ln/>
        </p:spPr>
        <p:txBody>
          <a:bodyPr wrap="none" lIns="0" tIns="0" rIns="0" bIns="0" rtlCol="0" anchor="t"/>
          <a:lstStyle/>
          <a:p>
            <a:pPr indent="0" marL="0">
              <a:lnSpc>
                <a:spcPts val="2200"/>
              </a:lnSpc>
              <a:buNone/>
            </a:pPr>
            <a:r>
              <a:rPr lang="en-US" sz="1350" dirty="0">
                <a:solidFill>
                  <a:srgbClr val="CFD0D8"/>
                </a:solidFill>
                <a:latin typeface="Instrument Sans" pitchFamily="34" charset="0"/>
                <a:ea typeface="Instrument Sans" pitchFamily="34" charset="-122"/>
                <a:cs typeface="Instrument Sans" pitchFamily="34" charset="-120"/>
              </a:rPr>
              <a:t>Multimodal Integration</a:t>
            </a:r>
            <a:endParaRPr lang="en-US" sz="1350" dirty="0"/>
          </a:p>
        </p:txBody>
      </p:sp>
      <p:sp>
        <p:nvSpPr>
          <p:cNvPr id="10" name="Text 7"/>
          <p:cNvSpPr/>
          <p:nvPr/>
        </p:nvSpPr>
        <p:spPr>
          <a:xfrm>
            <a:off x="10237113" y="3006685"/>
            <a:ext cx="3598307" cy="1120140"/>
          </a:xfrm>
          <a:prstGeom prst="rect">
            <a:avLst/>
          </a:prstGeom>
          <a:noFill/>
          <a:ln/>
        </p:spPr>
        <p:txBody>
          <a:bodyPr wrap="square" lIns="0" tIns="0" rIns="0" bIns="0" rtlCol="0" anchor="t"/>
          <a:lstStyle/>
          <a:p>
            <a:pPr indent="0" marL="0">
              <a:lnSpc>
                <a:spcPts val="2200"/>
              </a:lnSpc>
              <a:buNone/>
            </a:pPr>
            <a:r>
              <a:rPr lang="en-US" sz="1350" dirty="0">
                <a:solidFill>
                  <a:srgbClr val="CFD0D8"/>
                </a:solidFill>
                <a:latin typeface="Instrument Sans" pitchFamily="34" charset="0"/>
                <a:ea typeface="Instrument Sans" pitchFamily="34" charset="-122"/>
                <a:cs typeface="Instrument Sans" pitchFamily="34" charset="-120"/>
              </a:rPr>
              <a:t>Integrate SOS AI with wearable devices, smart home technologies, and other digital platforms to provide a more comprehensive and seamless support experience.</a:t>
            </a:r>
            <a:endParaRPr lang="en-US" sz="1350" dirty="0"/>
          </a:p>
        </p:txBody>
      </p:sp>
      <p:sp>
        <p:nvSpPr>
          <p:cNvPr id="11" name="Shape 8"/>
          <p:cNvSpPr/>
          <p:nvPr/>
        </p:nvSpPr>
        <p:spPr>
          <a:xfrm>
            <a:off x="6106478" y="4239339"/>
            <a:ext cx="7903845" cy="1345168"/>
          </a:xfrm>
          <a:prstGeom prst="rect">
            <a:avLst/>
          </a:prstGeom>
          <a:solidFill>
            <a:srgbClr val="FFFFFF">
              <a:alpha val="4000"/>
            </a:srgbClr>
          </a:solidFill>
          <a:ln/>
        </p:spPr>
      </p:sp>
      <p:sp>
        <p:nvSpPr>
          <p:cNvPr id="12" name="Text 9"/>
          <p:cNvSpPr/>
          <p:nvPr/>
        </p:nvSpPr>
        <p:spPr>
          <a:xfrm>
            <a:off x="6281380" y="4351853"/>
            <a:ext cx="3598307" cy="280035"/>
          </a:xfrm>
          <a:prstGeom prst="rect">
            <a:avLst/>
          </a:prstGeom>
          <a:noFill/>
          <a:ln/>
        </p:spPr>
        <p:txBody>
          <a:bodyPr wrap="none" lIns="0" tIns="0" rIns="0" bIns="0" rtlCol="0" anchor="t"/>
          <a:lstStyle/>
          <a:p>
            <a:pPr indent="0" marL="0">
              <a:lnSpc>
                <a:spcPts val="2200"/>
              </a:lnSpc>
              <a:buNone/>
            </a:pPr>
            <a:r>
              <a:rPr lang="en-US" sz="1350" dirty="0">
                <a:solidFill>
                  <a:srgbClr val="CFD0D8"/>
                </a:solidFill>
                <a:latin typeface="Instrument Sans" pitchFamily="34" charset="0"/>
                <a:ea typeface="Instrument Sans" pitchFamily="34" charset="-122"/>
                <a:cs typeface="Instrument Sans" pitchFamily="34" charset="-120"/>
              </a:rPr>
              <a:t>Predictive Analytics</a:t>
            </a:r>
            <a:endParaRPr lang="en-US" sz="1350" dirty="0"/>
          </a:p>
        </p:txBody>
      </p:sp>
      <p:sp>
        <p:nvSpPr>
          <p:cNvPr id="13" name="Text 10"/>
          <p:cNvSpPr/>
          <p:nvPr/>
        </p:nvSpPr>
        <p:spPr>
          <a:xfrm>
            <a:off x="10237113" y="4351853"/>
            <a:ext cx="3598307" cy="1120140"/>
          </a:xfrm>
          <a:prstGeom prst="rect">
            <a:avLst/>
          </a:prstGeom>
          <a:noFill/>
          <a:ln/>
        </p:spPr>
        <p:txBody>
          <a:bodyPr wrap="square" lIns="0" tIns="0" rIns="0" bIns="0" rtlCol="0" anchor="t"/>
          <a:lstStyle/>
          <a:p>
            <a:pPr indent="0" marL="0">
              <a:lnSpc>
                <a:spcPts val="2200"/>
              </a:lnSpc>
              <a:buNone/>
            </a:pPr>
            <a:r>
              <a:rPr lang="en-US" sz="1350" dirty="0">
                <a:solidFill>
                  <a:srgbClr val="CFD0D8"/>
                </a:solidFill>
                <a:latin typeface="Instrument Sans" pitchFamily="34" charset="0"/>
                <a:ea typeface="Instrument Sans" pitchFamily="34" charset="-122"/>
                <a:cs typeface="Instrument Sans" pitchFamily="34" charset="-120"/>
              </a:rPr>
              <a:t>Enhance the AI's ability to anticipate user needs and proactively provide personalized interventions, further improving the effectiveness of the platform.</a:t>
            </a:r>
            <a:endParaRPr lang="en-US" sz="1350" dirty="0"/>
          </a:p>
        </p:txBody>
      </p:sp>
      <p:sp>
        <p:nvSpPr>
          <p:cNvPr id="14" name="Shape 11"/>
          <p:cNvSpPr/>
          <p:nvPr/>
        </p:nvSpPr>
        <p:spPr>
          <a:xfrm>
            <a:off x="6106478" y="5584507"/>
            <a:ext cx="7903845" cy="1625203"/>
          </a:xfrm>
          <a:prstGeom prst="rect">
            <a:avLst/>
          </a:prstGeom>
          <a:solidFill>
            <a:srgbClr val="000000">
              <a:alpha val="4000"/>
            </a:srgbClr>
          </a:solidFill>
          <a:ln/>
        </p:spPr>
      </p:sp>
      <p:sp>
        <p:nvSpPr>
          <p:cNvPr id="15" name="Text 12"/>
          <p:cNvSpPr/>
          <p:nvPr/>
        </p:nvSpPr>
        <p:spPr>
          <a:xfrm>
            <a:off x="6281380" y="5697022"/>
            <a:ext cx="3598307" cy="280035"/>
          </a:xfrm>
          <a:prstGeom prst="rect">
            <a:avLst/>
          </a:prstGeom>
          <a:noFill/>
          <a:ln/>
        </p:spPr>
        <p:txBody>
          <a:bodyPr wrap="none" lIns="0" tIns="0" rIns="0" bIns="0" rtlCol="0" anchor="t"/>
          <a:lstStyle/>
          <a:p>
            <a:pPr indent="0" marL="0">
              <a:lnSpc>
                <a:spcPts val="2200"/>
              </a:lnSpc>
              <a:buNone/>
            </a:pPr>
            <a:r>
              <a:rPr lang="en-US" sz="1350" dirty="0">
                <a:solidFill>
                  <a:srgbClr val="CFD0D8"/>
                </a:solidFill>
                <a:latin typeface="Instrument Sans" pitchFamily="34" charset="0"/>
                <a:ea typeface="Instrument Sans" pitchFamily="34" charset="-122"/>
                <a:cs typeface="Instrument Sans" pitchFamily="34" charset="-120"/>
              </a:rPr>
              <a:t>Collaborative Partnerships</a:t>
            </a:r>
            <a:endParaRPr lang="en-US" sz="1350" dirty="0"/>
          </a:p>
        </p:txBody>
      </p:sp>
      <p:sp>
        <p:nvSpPr>
          <p:cNvPr id="16" name="Text 13"/>
          <p:cNvSpPr/>
          <p:nvPr/>
        </p:nvSpPr>
        <p:spPr>
          <a:xfrm>
            <a:off x="10237113" y="5697022"/>
            <a:ext cx="3598307" cy="1400175"/>
          </a:xfrm>
          <a:prstGeom prst="rect">
            <a:avLst/>
          </a:prstGeom>
          <a:noFill/>
          <a:ln/>
        </p:spPr>
        <p:txBody>
          <a:bodyPr wrap="square" lIns="0" tIns="0" rIns="0" bIns="0" rtlCol="0" anchor="t"/>
          <a:lstStyle/>
          <a:p>
            <a:pPr indent="0" marL="0">
              <a:lnSpc>
                <a:spcPts val="2200"/>
              </a:lnSpc>
              <a:buNone/>
            </a:pPr>
            <a:r>
              <a:rPr lang="en-US" sz="1350" dirty="0">
                <a:solidFill>
                  <a:srgbClr val="CFD0D8"/>
                </a:solidFill>
                <a:latin typeface="Instrument Sans" pitchFamily="34" charset="0"/>
                <a:ea typeface="Instrument Sans" pitchFamily="34" charset="-122"/>
                <a:cs typeface="Instrument Sans" pitchFamily="34" charset="-120"/>
              </a:rPr>
              <a:t>Forge strategic partnerships with mental health organizations, disability advocacy groups, and healthcare providers to ensure a holistic and coordinated approach to support.</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2024-09-25T18:21:11Z</dcterms:created>
  <dcterms:modified xsi:type="dcterms:W3CDTF">2024-09-25T18:21:11Z</dcterms:modified>
</cp:coreProperties>
</file>